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1" r:id="rId1"/>
  </p:sldMasterIdLst>
  <p:notesMasterIdLst>
    <p:notesMasterId r:id="rId35"/>
  </p:notesMasterIdLst>
  <p:handoutMasterIdLst>
    <p:handoutMasterId r:id="rId36"/>
  </p:handoutMasterIdLst>
  <p:sldIdLst>
    <p:sldId id="257" r:id="rId2"/>
    <p:sldId id="259" r:id="rId3"/>
    <p:sldId id="264" r:id="rId4"/>
    <p:sldId id="261" r:id="rId5"/>
    <p:sldId id="279" r:id="rId6"/>
    <p:sldId id="262" r:id="rId7"/>
    <p:sldId id="280" r:id="rId8"/>
    <p:sldId id="283" r:id="rId9"/>
    <p:sldId id="281" r:id="rId10"/>
    <p:sldId id="271" r:id="rId11"/>
    <p:sldId id="263" r:id="rId12"/>
    <p:sldId id="266" r:id="rId13"/>
    <p:sldId id="267" r:id="rId14"/>
    <p:sldId id="268" r:id="rId15"/>
    <p:sldId id="284" r:id="rId16"/>
    <p:sldId id="269" r:id="rId17"/>
    <p:sldId id="270" r:id="rId18"/>
    <p:sldId id="273" r:id="rId19"/>
    <p:sldId id="274" r:id="rId20"/>
    <p:sldId id="275" r:id="rId21"/>
    <p:sldId id="276" r:id="rId22"/>
    <p:sldId id="287" r:id="rId23"/>
    <p:sldId id="282" r:id="rId24"/>
    <p:sldId id="278" r:id="rId25"/>
    <p:sldId id="288" r:id="rId26"/>
    <p:sldId id="289" r:id="rId27"/>
    <p:sldId id="290" r:id="rId28"/>
    <p:sldId id="292" r:id="rId29"/>
    <p:sldId id="297" r:id="rId30"/>
    <p:sldId id="293" r:id="rId31"/>
    <p:sldId id="295" r:id="rId32"/>
    <p:sldId id="296"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91" autoAdjust="0"/>
    <p:restoredTop sz="94660"/>
  </p:normalViewPr>
  <p:slideViewPr>
    <p:cSldViewPr snapToGrid="0">
      <p:cViewPr varScale="1">
        <p:scale>
          <a:sx n="114" d="100"/>
          <a:sy n="114" d="100"/>
        </p:scale>
        <p:origin x="12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6A1CB-0987-4195-8925-1A8081C0A5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47B168-9952-4199-A0F9-235010F56ABF}">
      <dgm:prSet/>
      <dgm:spPr/>
      <dgm:t>
        <a:bodyPr/>
        <a:lstStyle/>
        <a:p>
          <a:pPr algn="just" rtl="1"/>
          <a:r>
            <a:rPr lang="fa-IR" dirty="0" smtClean="0"/>
            <a:t>درمان شامل اقدامات حمایتی، اصلاح اختلالات آب و الکترولیت، تجویز داروهای ضدویروسی و ضدباکتریایی با طیف وسیع (در موارد شوک سپتیک یا عفونت ثانویه باکتریایی) است. از جمله داروهای مؤثر بر این ویروس </a:t>
          </a:r>
          <a:r>
            <a:rPr lang="en-US" dirty="0" err="1" smtClean="0"/>
            <a:t>kaletra</a:t>
          </a:r>
          <a:r>
            <a:rPr lang="en-US" dirty="0" smtClean="0"/>
            <a:t> </a:t>
          </a:r>
          <a:r>
            <a:rPr lang="fa-IR" dirty="0" smtClean="0"/>
            <a:t> (ترکیب لوپیناویر و ریتوناویر) به همراه تامیفلو یا ریباویرین است.تحقیقات بر روی میزان اثر </a:t>
          </a:r>
          <a:r>
            <a:rPr lang="en-US" dirty="0" err="1" smtClean="0"/>
            <a:t>remdesivir</a:t>
          </a:r>
          <a:r>
            <a:rPr lang="en-US" dirty="0" smtClean="0"/>
            <a:t> </a:t>
          </a:r>
          <a:r>
            <a:rPr lang="fa-IR" dirty="0" smtClean="0"/>
            <a:t>  ادامه دارد.</a:t>
          </a:r>
          <a:endParaRPr lang="en-US" dirty="0"/>
        </a:p>
      </dgm:t>
    </dgm:pt>
    <dgm:pt modelId="{63B81384-A3C1-4F55-9689-5137CFE93AEE}" type="parTrans" cxnId="{F0FB8D85-4D31-43D6-8BDB-A5E752C64EB5}">
      <dgm:prSet/>
      <dgm:spPr/>
      <dgm:t>
        <a:bodyPr/>
        <a:lstStyle/>
        <a:p>
          <a:endParaRPr lang="en-US"/>
        </a:p>
      </dgm:t>
    </dgm:pt>
    <dgm:pt modelId="{D9821E9D-0C7D-4114-A761-E422D5E139FD}" type="sibTrans" cxnId="{F0FB8D85-4D31-43D6-8BDB-A5E752C64EB5}">
      <dgm:prSet/>
      <dgm:spPr/>
      <dgm:t>
        <a:bodyPr/>
        <a:lstStyle/>
        <a:p>
          <a:endParaRPr lang="en-US"/>
        </a:p>
      </dgm:t>
    </dgm:pt>
    <dgm:pt modelId="{C195001A-3F5D-4DAA-A720-81A269761C0F}" type="pres">
      <dgm:prSet presAssocID="{E806A1CB-0987-4195-8925-1A8081C0A594}" presName="linear" presStyleCnt="0">
        <dgm:presLayoutVars>
          <dgm:animLvl val="lvl"/>
          <dgm:resizeHandles val="exact"/>
        </dgm:presLayoutVars>
      </dgm:prSet>
      <dgm:spPr/>
      <dgm:t>
        <a:bodyPr/>
        <a:lstStyle/>
        <a:p>
          <a:endParaRPr lang="en-US"/>
        </a:p>
      </dgm:t>
    </dgm:pt>
    <dgm:pt modelId="{363FE511-D6CF-445C-B7DE-385413B76C8F}" type="pres">
      <dgm:prSet presAssocID="{1047B168-9952-4199-A0F9-235010F56ABF}" presName="parentText" presStyleLbl="node1" presStyleIdx="0" presStyleCnt="1">
        <dgm:presLayoutVars>
          <dgm:chMax val="0"/>
          <dgm:bulletEnabled val="1"/>
        </dgm:presLayoutVars>
      </dgm:prSet>
      <dgm:spPr/>
      <dgm:t>
        <a:bodyPr/>
        <a:lstStyle/>
        <a:p>
          <a:endParaRPr lang="en-US"/>
        </a:p>
      </dgm:t>
    </dgm:pt>
  </dgm:ptLst>
  <dgm:cxnLst>
    <dgm:cxn modelId="{1283FAC5-D943-43C5-ABF3-40D1ED256CE0}" type="presOf" srcId="{1047B168-9952-4199-A0F9-235010F56ABF}" destId="{363FE511-D6CF-445C-B7DE-385413B76C8F}" srcOrd="0" destOrd="0" presId="urn:microsoft.com/office/officeart/2005/8/layout/vList2"/>
    <dgm:cxn modelId="{27404AD1-53B9-4BD7-9731-A612CDB8F71D}" type="presOf" srcId="{E806A1CB-0987-4195-8925-1A8081C0A594}" destId="{C195001A-3F5D-4DAA-A720-81A269761C0F}" srcOrd="0" destOrd="0" presId="urn:microsoft.com/office/officeart/2005/8/layout/vList2"/>
    <dgm:cxn modelId="{F0FB8D85-4D31-43D6-8BDB-A5E752C64EB5}" srcId="{E806A1CB-0987-4195-8925-1A8081C0A594}" destId="{1047B168-9952-4199-A0F9-235010F56ABF}" srcOrd="0" destOrd="0" parTransId="{63B81384-A3C1-4F55-9689-5137CFE93AEE}" sibTransId="{D9821E9D-0C7D-4114-A761-E422D5E139FD}"/>
    <dgm:cxn modelId="{1C8A4E75-5EEE-4CD8-B7AE-0FA080982A33}" type="presParOf" srcId="{C195001A-3F5D-4DAA-A720-81A269761C0F}" destId="{363FE511-D6CF-445C-B7DE-385413B76C8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33A7F-8BDB-4BB6-9372-A9EF308AC1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856376-948E-411C-92FA-3FAD971CF3B7}">
      <dgm:prSet/>
      <dgm:spPr/>
      <dgm:t>
        <a:bodyPr/>
        <a:lstStyle/>
        <a:p>
          <a:pPr rtl="1"/>
          <a:r>
            <a:rPr lang="fa-IR" smtClean="0"/>
            <a:t>بیمار به‌ قدر کافی اکسیژن دریافت کند و درصورت لزوم استفاده از دستگاه ونتیلاتور برای فرستادن هوا به ریه‌ها انجام می شود.</a:t>
          </a:r>
          <a:endParaRPr lang="en-US"/>
        </a:p>
      </dgm:t>
    </dgm:pt>
    <dgm:pt modelId="{89F16389-D37F-4EB3-92A1-ADF704B6EF40}" type="parTrans" cxnId="{6557B5FF-43B3-4320-B3EF-6F482F2F1527}">
      <dgm:prSet/>
      <dgm:spPr/>
      <dgm:t>
        <a:bodyPr/>
        <a:lstStyle/>
        <a:p>
          <a:endParaRPr lang="en-US"/>
        </a:p>
      </dgm:t>
    </dgm:pt>
    <dgm:pt modelId="{EAC23276-E817-4490-AF3D-F22AE70B956B}" type="sibTrans" cxnId="{6557B5FF-43B3-4320-B3EF-6F482F2F1527}">
      <dgm:prSet/>
      <dgm:spPr/>
      <dgm:t>
        <a:bodyPr/>
        <a:lstStyle/>
        <a:p>
          <a:endParaRPr lang="en-US"/>
        </a:p>
      </dgm:t>
    </dgm:pt>
    <dgm:pt modelId="{D1474AF0-BCF6-425C-9398-D922E7F9523E}">
      <dgm:prSet/>
      <dgm:spPr/>
      <dgm:t>
        <a:bodyPr/>
        <a:lstStyle/>
        <a:p>
          <a:pPr rtl="1"/>
          <a:r>
            <a:rPr lang="fa-IR" smtClean="0"/>
            <a:t>حتی هنگامی که </a:t>
          </a:r>
          <a:r>
            <a:rPr lang="fa-IR" b="1" smtClean="0"/>
            <a:t>ویروس کرونا</a:t>
          </a:r>
          <a:r>
            <a:rPr lang="fa-IR" smtClean="0"/>
            <a:t> باعث </a:t>
          </a:r>
          <a:r>
            <a:rPr lang="en-US" smtClean="0"/>
            <a:t>MERS </a:t>
          </a:r>
          <a:r>
            <a:rPr lang="fa-IR" smtClean="0"/>
            <a:t>یا </a:t>
          </a:r>
          <a:r>
            <a:rPr lang="en-US" smtClean="0"/>
            <a:t>SARS </a:t>
          </a:r>
          <a:r>
            <a:rPr lang="fa-IR" smtClean="0"/>
            <a:t>در سایر کشورها می شود ، نوعی عفونت کرونا ویروس که در ایالات متحده شایع است ، تهدیدی جدی برای بزرگسالان سالم نیست. اگر بیمار شدید، علائم خود را درمان کرده و در صورت بدتر شدن با پزشک تماس بگیرید.</a:t>
          </a:r>
          <a:endParaRPr lang="en-US"/>
        </a:p>
      </dgm:t>
    </dgm:pt>
    <dgm:pt modelId="{083B7A09-4049-4EE8-B34C-84DD4400E682}" type="parTrans" cxnId="{851D02D4-749E-4A6E-853E-DB81B36026E9}">
      <dgm:prSet/>
      <dgm:spPr/>
      <dgm:t>
        <a:bodyPr/>
        <a:lstStyle/>
        <a:p>
          <a:endParaRPr lang="en-US"/>
        </a:p>
      </dgm:t>
    </dgm:pt>
    <dgm:pt modelId="{D85E2B31-B069-4F0F-A4E7-34D06C0AE358}" type="sibTrans" cxnId="{851D02D4-749E-4A6E-853E-DB81B36026E9}">
      <dgm:prSet/>
      <dgm:spPr/>
      <dgm:t>
        <a:bodyPr/>
        <a:lstStyle/>
        <a:p>
          <a:endParaRPr lang="en-US"/>
        </a:p>
      </dgm:t>
    </dgm:pt>
    <dgm:pt modelId="{84BF0EF9-A2CA-4825-A930-A4E8B0681039}" type="pres">
      <dgm:prSet presAssocID="{2BF33A7F-8BDB-4BB6-9372-A9EF308AC140}" presName="linear" presStyleCnt="0">
        <dgm:presLayoutVars>
          <dgm:animLvl val="lvl"/>
          <dgm:resizeHandles val="exact"/>
        </dgm:presLayoutVars>
      </dgm:prSet>
      <dgm:spPr/>
      <dgm:t>
        <a:bodyPr/>
        <a:lstStyle/>
        <a:p>
          <a:endParaRPr lang="en-US"/>
        </a:p>
      </dgm:t>
    </dgm:pt>
    <dgm:pt modelId="{292EC4C9-94C3-4EE7-B7D6-D9465EE25B92}" type="pres">
      <dgm:prSet presAssocID="{E5856376-948E-411C-92FA-3FAD971CF3B7}" presName="parentText" presStyleLbl="node1" presStyleIdx="0" presStyleCnt="2">
        <dgm:presLayoutVars>
          <dgm:chMax val="0"/>
          <dgm:bulletEnabled val="1"/>
        </dgm:presLayoutVars>
      </dgm:prSet>
      <dgm:spPr/>
      <dgm:t>
        <a:bodyPr/>
        <a:lstStyle/>
        <a:p>
          <a:endParaRPr lang="en-US"/>
        </a:p>
      </dgm:t>
    </dgm:pt>
    <dgm:pt modelId="{0DD79D6F-4990-40DF-B1DA-700752392D72}" type="pres">
      <dgm:prSet presAssocID="{EAC23276-E817-4490-AF3D-F22AE70B956B}" presName="spacer" presStyleCnt="0"/>
      <dgm:spPr/>
    </dgm:pt>
    <dgm:pt modelId="{CB3D7204-AE25-4869-B179-93DD6B9E3890}" type="pres">
      <dgm:prSet presAssocID="{D1474AF0-BCF6-425C-9398-D922E7F9523E}" presName="parentText" presStyleLbl="node1" presStyleIdx="1" presStyleCnt="2">
        <dgm:presLayoutVars>
          <dgm:chMax val="0"/>
          <dgm:bulletEnabled val="1"/>
        </dgm:presLayoutVars>
      </dgm:prSet>
      <dgm:spPr/>
      <dgm:t>
        <a:bodyPr/>
        <a:lstStyle/>
        <a:p>
          <a:endParaRPr lang="en-US"/>
        </a:p>
      </dgm:t>
    </dgm:pt>
  </dgm:ptLst>
  <dgm:cxnLst>
    <dgm:cxn modelId="{6C2A8646-6F82-43F5-83C5-F7C17B18E82D}" type="presOf" srcId="{E5856376-948E-411C-92FA-3FAD971CF3B7}" destId="{292EC4C9-94C3-4EE7-B7D6-D9465EE25B92}" srcOrd="0" destOrd="0" presId="urn:microsoft.com/office/officeart/2005/8/layout/vList2"/>
    <dgm:cxn modelId="{6557B5FF-43B3-4320-B3EF-6F482F2F1527}" srcId="{2BF33A7F-8BDB-4BB6-9372-A9EF308AC140}" destId="{E5856376-948E-411C-92FA-3FAD971CF3B7}" srcOrd="0" destOrd="0" parTransId="{89F16389-D37F-4EB3-92A1-ADF704B6EF40}" sibTransId="{EAC23276-E817-4490-AF3D-F22AE70B956B}"/>
    <dgm:cxn modelId="{6E459BF9-D6DF-436C-AA4E-F9CFC0AA3193}" type="presOf" srcId="{2BF33A7F-8BDB-4BB6-9372-A9EF308AC140}" destId="{84BF0EF9-A2CA-4825-A930-A4E8B0681039}" srcOrd="0" destOrd="0" presId="urn:microsoft.com/office/officeart/2005/8/layout/vList2"/>
    <dgm:cxn modelId="{851D02D4-749E-4A6E-853E-DB81B36026E9}" srcId="{2BF33A7F-8BDB-4BB6-9372-A9EF308AC140}" destId="{D1474AF0-BCF6-425C-9398-D922E7F9523E}" srcOrd="1" destOrd="0" parTransId="{083B7A09-4049-4EE8-B34C-84DD4400E682}" sibTransId="{D85E2B31-B069-4F0F-A4E7-34D06C0AE358}"/>
    <dgm:cxn modelId="{DE08E74B-93F4-444B-85B4-CF3D0F1A435B}" type="presOf" srcId="{D1474AF0-BCF6-425C-9398-D922E7F9523E}" destId="{CB3D7204-AE25-4869-B179-93DD6B9E3890}" srcOrd="0" destOrd="0" presId="urn:microsoft.com/office/officeart/2005/8/layout/vList2"/>
    <dgm:cxn modelId="{F83B1B17-7E0A-4674-A081-9EA1AB6661D3}" type="presParOf" srcId="{84BF0EF9-A2CA-4825-A930-A4E8B0681039}" destId="{292EC4C9-94C3-4EE7-B7D6-D9465EE25B92}" srcOrd="0" destOrd="0" presId="urn:microsoft.com/office/officeart/2005/8/layout/vList2"/>
    <dgm:cxn modelId="{BB706782-1C0C-4CDB-93E3-58B930FFA039}" type="presParOf" srcId="{84BF0EF9-A2CA-4825-A930-A4E8B0681039}" destId="{0DD79D6F-4990-40DF-B1DA-700752392D72}" srcOrd="1" destOrd="0" presId="urn:microsoft.com/office/officeart/2005/8/layout/vList2"/>
    <dgm:cxn modelId="{C707EAFC-0747-4A43-BB02-5C237714086A}" type="presParOf" srcId="{84BF0EF9-A2CA-4825-A930-A4E8B0681039}" destId="{CB3D7204-AE25-4869-B179-93DD6B9E389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978B57-F91E-4999-B084-886D64A19A32}" type="doc">
      <dgm:prSet loTypeId="urn:microsoft.com/office/officeart/2005/8/layout/vList2" loCatId="list" qsTypeId="urn:microsoft.com/office/officeart/2005/8/quickstyle/3d7" qsCatId="3D" csTypeId="urn:microsoft.com/office/officeart/2005/8/colors/accent1_2" csCatId="accent1"/>
      <dgm:spPr/>
      <dgm:t>
        <a:bodyPr/>
        <a:lstStyle/>
        <a:p>
          <a:endParaRPr lang="en-US"/>
        </a:p>
      </dgm:t>
    </dgm:pt>
    <dgm:pt modelId="{D25C5D57-FDFA-490C-8425-569434AC13CC}">
      <dgm:prSet/>
      <dgm:spPr/>
      <dgm:t>
        <a:bodyPr/>
        <a:lstStyle/>
        <a:p>
          <a:pPr rtl="1"/>
          <a:r>
            <a:rPr lang="fa-IR" smtClean="0"/>
            <a:t>شما می توانید آزمایشاتی ، از جمله نمونه برداری از مخاط بینی و گلو و خون را انجام دهید ، تا بدانید که آیا سرماخوردگی شما ناشی از کرونا ویروس ایجاد شده است. نتایج آزمایش باعث تغییر در نحوه علائم شما نمی شود ، که به طور معمول در چند روز از بین می روند.</a:t>
          </a:r>
          <a:endParaRPr lang="en-US"/>
        </a:p>
      </dgm:t>
    </dgm:pt>
    <dgm:pt modelId="{D1A993A7-8395-4D1D-9D7B-AE3FA0DB54FF}" type="parTrans" cxnId="{BDDA7005-A61C-494B-9D52-08C1BB871DCB}">
      <dgm:prSet/>
      <dgm:spPr/>
      <dgm:t>
        <a:bodyPr/>
        <a:lstStyle/>
        <a:p>
          <a:endParaRPr lang="en-US"/>
        </a:p>
      </dgm:t>
    </dgm:pt>
    <dgm:pt modelId="{2F941C0A-58FE-4F1A-909E-91BC642F0E21}" type="sibTrans" cxnId="{BDDA7005-A61C-494B-9D52-08C1BB871DCB}">
      <dgm:prSet/>
      <dgm:spPr/>
      <dgm:t>
        <a:bodyPr/>
        <a:lstStyle/>
        <a:p>
          <a:endParaRPr lang="en-US"/>
        </a:p>
      </dgm:t>
    </dgm:pt>
    <dgm:pt modelId="{35F7CB45-4F16-4CE6-806B-79D35E3BFFBD}" type="pres">
      <dgm:prSet presAssocID="{8B978B57-F91E-4999-B084-886D64A19A32}" presName="linear" presStyleCnt="0">
        <dgm:presLayoutVars>
          <dgm:animLvl val="lvl"/>
          <dgm:resizeHandles val="exact"/>
        </dgm:presLayoutVars>
      </dgm:prSet>
      <dgm:spPr/>
      <dgm:t>
        <a:bodyPr/>
        <a:lstStyle/>
        <a:p>
          <a:endParaRPr lang="en-US"/>
        </a:p>
      </dgm:t>
    </dgm:pt>
    <dgm:pt modelId="{18FD7774-CB63-4CAA-A2F6-EF3B88FECD29}" type="pres">
      <dgm:prSet presAssocID="{D25C5D57-FDFA-490C-8425-569434AC13CC}" presName="parentText" presStyleLbl="node1" presStyleIdx="0" presStyleCnt="1">
        <dgm:presLayoutVars>
          <dgm:chMax val="0"/>
          <dgm:bulletEnabled val="1"/>
        </dgm:presLayoutVars>
      </dgm:prSet>
      <dgm:spPr/>
      <dgm:t>
        <a:bodyPr/>
        <a:lstStyle/>
        <a:p>
          <a:endParaRPr lang="en-US"/>
        </a:p>
      </dgm:t>
    </dgm:pt>
  </dgm:ptLst>
  <dgm:cxnLst>
    <dgm:cxn modelId="{BDDA7005-A61C-494B-9D52-08C1BB871DCB}" srcId="{8B978B57-F91E-4999-B084-886D64A19A32}" destId="{D25C5D57-FDFA-490C-8425-569434AC13CC}" srcOrd="0" destOrd="0" parTransId="{D1A993A7-8395-4D1D-9D7B-AE3FA0DB54FF}" sibTransId="{2F941C0A-58FE-4F1A-909E-91BC642F0E21}"/>
    <dgm:cxn modelId="{7EEB24B1-2BF0-4FBE-929A-0F8C0618B2D2}" type="presOf" srcId="{D25C5D57-FDFA-490C-8425-569434AC13CC}" destId="{18FD7774-CB63-4CAA-A2F6-EF3B88FECD29}" srcOrd="0" destOrd="0" presId="urn:microsoft.com/office/officeart/2005/8/layout/vList2"/>
    <dgm:cxn modelId="{EBFDAD80-5199-4E34-8E8C-B3729D9A4607}" type="presOf" srcId="{8B978B57-F91E-4999-B084-886D64A19A32}" destId="{35F7CB45-4F16-4CE6-806B-79D35E3BFFBD}" srcOrd="0" destOrd="0" presId="urn:microsoft.com/office/officeart/2005/8/layout/vList2"/>
    <dgm:cxn modelId="{A936ACA2-E68C-42B5-99D9-7ACF1F22997C}" type="presParOf" srcId="{35F7CB45-4F16-4CE6-806B-79D35E3BFFBD}" destId="{18FD7774-CB63-4CAA-A2F6-EF3B88FECD2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ECFAD-8B88-42EB-995D-22000FEEF25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B6DB816B-3266-476D-893F-E9E3550E3911}">
      <dgm:prSet/>
      <dgm:spPr/>
      <dgm:t>
        <a:bodyPr/>
        <a:lstStyle/>
        <a:p>
          <a:pPr algn="just" rtl="1"/>
          <a:r>
            <a:rPr lang="fa-IR" b="1" dirty="0" smtClean="0"/>
            <a:t>اگر سیستم ایمنی بدن تان قوی باشد، جای نگرانی نیست. حتی در صورت ابتلا به کرونا، بدن شما می تواند از پس آن بربیاید. اما اغلب علائم کرونا، بر روی سالمندان شدید تر است. میزان مقاومت سیستم ایمنی بدن، نقش مهمی را در بهیود و درمان کرونا ایفا می کند. افرادی که بیماری های خود ایمنی دارند، باید بیشتر مراقب باشند. </a:t>
          </a:r>
          <a:endParaRPr lang="en-US" dirty="0"/>
        </a:p>
      </dgm:t>
    </dgm:pt>
    <dgm:pt modelId="{18C27541-C0EE-4304-B39A-E70E40AAB415}" type="parTrans" cxnId="{46C61CC2-D600-4436-998C-4229D83B76C8}">
      <dgm:prSet/>
      <dgm:spPr/>
      <dgm:t>
        <a:bodyPr/>
        <a:lstStyle/>
        <a:p>
          <a:endParaRPr lang="en-US"/>
        </a:p>
      </dgm:t>
    </dgm:pt>
    <dgm:pt modelId="{046D93C5-EE53-44CE-8817-22C24BD33577}" type="sibTrans" cxnId="{46C61CC2-D600-4436-998C-4229D83B76C8}">
      <dgm:prSet/>
      <dgm:spPr/>
      <dgm:t>
        <a:bodyPr/>
        <a:lstStyle/>
        <a:p>
          <a:endParaRPr lang="en-US"/>
        </a:p>
      </dgm:t>
    </dgm:pt>
    <dgm:pt modelId="{4C206CC4-8E87-4E25-983F-3096AADC32D3}" type="pres">
      <dgm:prSet presAssocID="{4E1ECFAD-8B88-42EB-995D-22000FEEF252}" presName="linear" presStyleCnt="0">
        <dgm:presLayoutVars>
          <dgm:animLvl val="lvl"/>
          <dgm:resizeHandles val="exact"/>
        </dgm:presLayoutVars>
      </dgm:prSet>
      <dgm:spPr/>
      <dgm:t>
        <a:bodyPr/>
        <a:lstStyle/>
        <a:p>
          <a:endParaRPr lang="en-US"/>
        </a:p>
      </dgm:t>
    </dgm:pt>
    <dgm:pt modelId="{B9C1D651-C5B8-40DF-B004-CE1F954710C1}" type="pres">
      <dgm:prSet presAssocID="{B6DB816B-3266-476D-893F-E9E3550E3911}" presName="parentText" presStyleLbl="node1" presStyleIdx="0" presStyleCnt="1" custScaleY="100061">
        <dgm:presLayoutVars>
          <dgm:chMax val="0"/>
          <dgm:bulletEnabled val="1"/>
        </dgm:presLayoutVars>
      </dgm:prSet>
      <dgm:spPr/>
      <dgm:t>
        <a:bodyPr/>
        <a:lstStyle/>
        <a:p>
          <a:endParaRPr lang="en-US"/>
        </a:p>
      </dgm:t>
    </dgm:pt>
  </dgm:ptLst>
  <dgm:cxnLst>
    <dgm:cxn modelId="{C1F2890F-20EC-48E0-8CB5-26B0D187EE2B}" type="presOf" srcId="{4E1ECFAD-8B88-42EB-995D-22000FEEF252}" destId="{4C206CC4-8E87-4E25-983F-3096AADC32D3}" srcOrd="0" destOrd="0" presId="urn:microsoft.com/office/officeart/2005/8/layout/vList2"/>
    <dgm:cxn modelId="{46C61CC2-D600-4436-998C-4229D83B76C8}" srcId="{4E1ECFAD-8B88-42EB-995D-22000FEEF252}" destId="{B6DB816B-3266-476D-893F-E9E3550E3911}" srcOrd="0" destOrd="0" parTransId="{18C27541-C0EE-4304-B39A-E70E40AAB415}" sibTransId="{046D93C5-EE53-44CE-8817-22C24BD33577}"/>
    <dgm:cxn modelId="{8896B3E6-FC2D-4142-B249-FFD7A4617191}" type="presOf" srcId="{B6DB816B-3266-476D-893F-E9E3550E3911}" destId="{B9C1D651-C5B8-40DF-B004-CE1F954710C1}" srcOrd="0" destOrd="0" presId="urn:microsoft.com/office/officeart/2005/8/layout/vList2"/>
    <dgm:cxn modelId="{7765EFC6-64CA-4B55-97A9-5C6428AA1E0E}" type="presParOf" srcId="{4C206CC4-8E87-4E25-983F-3096AADC32D3}" destId="{B9C1D651-C5B8-40DF-B004-CE1F954710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216394-6CFD-443C-AB79-C6C2C17DFCF7}"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F4A0DD1F-33E1-4F75-83AE-F4ACFD93B827}">
      <dgm:prSet/>
      <dgm:spPr/>
      <dgm:t>
        <a:bodyPr/>
        <a:lstStyle/>
        <a:p>
          <a:pPr rtl="1"/>
          <a:r>
            <a:rPr lang="fa-IR" b="0" i="0" dirty="0" smtClean="0"/>
            <a:t>این ویروس هم می تواند با مراقبت، پس از طی دوره مشخص، بهبود پیدا کند. بنابراین اگر بیماری زمینه ای خاصی ندارید، بهتر است استرس نداشته باشید و سعی کنید سیستم ایمنی بدن خود را تقویت کنید</a:t>
          </a:r>
          <a:endParaRPr lang="en-US" dirty="0"/>
        </a:p>
      </dgm:t>
    </dgm:pt>
    <dgm:pt modelId="{E70A05C6-409C-4C0D-BCD8-824BFBA776A4}" type="parTrans" cxnId="{668B65A1-C18A-4D21-93C9-ED704CC2326D}">
      <dgm:prSet/>
      <dgm:spPr/>
      <dgm:t>
        <a:bodyPr/>
        <a:lstStyle/>
        <a:p>
          <a:endParaRPr lang="en-US"/>
        </a:p>
      </dgm:t>
    </dgm:pt>
    <dgm:pt modelId="{637FC3BC-91FE-4DC1-9131-26DEC16C0E26}" type="sibTrans" cxnId="{668B65A1-C18A-4D21-93C9-ED704CC2326D}">
      <dgm:prSet/>
      <dgm:spPr/>
      <dgm:t>
        <a:bodyPr/>
        <a:lstStyle/>
        <a:p>
          <a:endParaRPr lang="en-US"/>
        </a:p>
      </dgm:t>
    </dgm:pt>
    <dgm:pt modelId="{E3EA91A2-3F20-42D6-91AB-3F721586161C}" type="pres">
      <dgm:prSet presAssocID="{F0216394-6CFD-443C-AB79-C6C2C17DFCF7}" presName="linear" presStyleCnt="0">
        <dgm:presLayoutVars>
          <dgm:animLvl val="lvl"/>
          <dgm:resizeHandles val="exact"/>
        </dgm:presLayoutVars>
      </dgm:prSet>
      <dgm:spPr/>
      <dgm:t>
        <a:bodyPr/>
        <a:lstStyle/>
        <a:p>
          <a:endParaRPr lang="en-US"/>
        </a:p>
      </dgm:t>
    </dgm:pt>
    <dgm:pt modelId="{4675FE54-C0A8-4AC5-9753-2684A327DC0E}" type="pres">
      <dgm:prSet presAssocID="{F4A0DD1F-33E1-4F75-83AE-F4ACFD93B827}" presName="parentText" presStyleLbl="node1" presStyleIdx="0" presStyleCnt="1">
        <dgm:presLayoutVars>
          <dgm:chMax val="0"/>
          <dgm:bulletEnabled val="1"/>
        </dgm:presLayoutVars>
      </dgm:prSet>
      <dgm:spPr/>
      <dgm:t>
        <a:bodyPr/>
        <a:lstStyle/>
        <a:p>
          <a:endParaRPr lang="en-US"/>
        </a:p>
      </dgm:t>
    </dgm:pt>
  </dgm:ptLst>
  <dgm:cxnLst>
    <dgm:cxn modelId="{668B65A1-C18A-4D21-93C9-ED704CC2326D}" srcId="{F0216394-6CFD-443C-AB79-C6C2C17DFCF7}" destId="{F4A0DD1F-33E1-4F75-83AE-F4ACFD93B827}" srcOrd="0" destOrd="0" parTransId="{E70A05C6-409C-4C0D-BCD8-824BFBA776A4}" sibTransId="{637FC3BC-91FE-4DC1-9131-26DEC16C0E26}"/>
    <dgm:cxn modelId="{42D884AD-4B41-42D1-854E-B14EF7A51BED}" type="presOf" srcId="{F0216394-6CFD-443C-AB79-C6C2C17DFCF7}" destId="{E3EA91A2-3F20-42D6-91AB-3F721586161C}" srcOrd="0" destOrd="0" presId="urn:microsoft.com/office/officeart/2005/8/layout/vList2"/>
    <dgm:cxn modelId="{BEFC9813-4533-4B7A-8543-0E858601DB96}" type="presOf" srcId="{F4A0DD1F-33E1-4F75-83AE-F4ACFD93B827}" destId="{4675FE54-C0A8-4AC5-9753-2684A327DC0E}" srcOrd="0" destOrd="0" presId="urn:microsoft.com/office/officeart/2005/8/layout/vList2"/>
    <dgm:cxn modelId="{D02596C3-14FD-4002-8D4F-2A243BA7EA8B}" type="presParOf" srcId="{E3EA91A2-3F20-42D6-91AB-3F721586161C}" destId="{4675FE54-C0A8-4AC5-9753-2684A327DC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A4146E-0A03-4BE0-87A3-41D1EE082715}" type="doc">
      <dgm:prSet loTypeId="urn:microsoft.com/office/officeart/2005/8/layout/vList2" loCatId="list" qsTypeId="urn:microsoft.com/office/officeart/2005/8/quickstyle/3d7" qsCatId="3D" csTypeId="urn:microsoft.com/office/officeart/2005/8/colors/accent1_2" csCatId="accent1"/>
      <dgm:spPr/>
      <dgm:t>
        <a:bodyPr/>
        <a:lstStyle/>
        <a:p>
          <a:endParaRPr lang="en-US"/>
        </a:p>
      </dgm:t>
    </dgm:pt>
    <dgm:pt modelId="{35157F00-E9E5-430A-9362-BA127E0DCE48}">
      <dgm:prSet/>
      <dgm:spPr/>
      <dgm:t>
        <a:bodyPr/>
        <a:lstStyle/>
        <a:p>
          <a:pPr rtl="1"/>
          <a:r>
            <a:rPr lang="fa-IR" b="0" i="0" smtClean="0"/>
            <a:t>در پناه حضرت حق تعالی ؛ </a:t>
          </a:r>
          <a:endParaRPr lang="en-US"/>
        </a:p>
      </dgm:t>
    </dgm:pt>
    <dgm:pt modelId="{46E37EC4-1DDA-473E-8DC7-61DA7CBAE295}" type="parTrans" cxnId="{164E1988-22B7-45D5-BCC4-B6DF8FE7A926}">
      <dgm:prSet/>
      <dgm:spPr/>
      <dgm:t>
        <a:bodyPr/>
        <a:lstStyle/>
        <a:p>
          <a:endParaRPr lang="en-US"/>
        </a:p>
      </dgm:t>
    </dgm:pt>
    <dgm:pt modelId="{ACD2FCA6-D8B6-4638-B196-C6EFD9175013}" type="sibTrans" cxnId="{164E1988-22B7-45D5-BCC4-B6DF8FE7A926}">
      <dgm:prSet/>
      <dgm:spPr/>
      <dgm:t>
        <a:bodyPr/>
        <a:lstStyle/>
        <a:p>
          <a:endParaRPr lang="en-US"/>
        </a:p>
      </dgm:t>
    </dgm:pt>
    <dgm:pt modelId="{A082C638-E174-4EA2-B754-69DA45293700}">
      <dgm:prSet/>
      <dgm:spPr/>
      <dgm:t>
        <a:bodyPr/>
        <a:lstStyle/>
        <a:p>
          <a:pPr rtl="1"/>
          <a:r>
            <a:rPr lang="fa-IR" b="0" i="0" smtClean="0"/>
            <a:t>سالم و سلامت باشید.</a:t>
          </a:r>
          <a:endParaRPr lang="en-US"/>
        </a:p>
      </dgm:t>
    </dgm:pt>
    <dgm:pt modelId="{45362956-1EB0-4C17-A86E-02CAAC8EDD50}" type="parTrans" cxnId="{4E2956E3-A6C0-4740-8EC2-F53753F5DE2E}">
      <dgm:prSet/>
      <dgm:spPr/>
      <dgm:t>
        <a:bodyPr/>
        <a:lstStyle/>
        <a:p>
          <a:endParaRPr lang="en-US"/>
        </a:p>
      </dgm:t>
    </dgm:pt>
    <dgm:pt modelId="{7ECAFAC3-0765-4623-9F87-63C36B07D10D}" type="sibTrans" cxnId="{4E2956E3-A6C0-4740-8EC2-F53753F5DE2E}">
      <dgm:prSet/>
      <dgm:spPr/>
      <dgm:t>
        <a:bodyPr/>
        <a:lstStyle/>
        <a:p>
          <a:endParaRPr lang="en-US"/>
        </a:p>
      </dgm:t>
    </dgm:pt>
    <dgm:pt modelId="{FD22B487-8D05-42DE-96E9-EB41AA342ED8}" type="pres">
      <dgm:prSet presAssocID="{B1A4146E-0A03-4BE0-87A3-41D1EE082715}" presName="linear" presStyleCnt="0">
        <dgm:presLayoutVars>
          <dgm:animLvl val="lvl"/>
          <dgm:resizeHandles val="exact"/>
        </dgm:presLayoutVars>
      </dgm:prSet>
      <dgm:spPr/>
      <dgm:t>
        <a:bodyPr/>
        <a:lstStyle/>
        <a:p>
          <a:endParaRPr lang="en-US"/>
        </a:p>
      </dgm:t>
    </dgm:pt>
    <dgm:pt modelId="{585E9612-345B-4B3E-979B-6C971555DEA8}" type="pres">
      <dgm:prSet presAssocID="{35157F00-E9E5-430A-9362-BA127E0DCE48}" presName="parentText" presStyleLbl="node1" presStyleIdx="0" presStyleCnt="2">
        <dgm:presLayoutVars>
          <dgm:chMax val="0"/>
          <dgm:bulletEnabled val="1"/>
        </dgm:presLayoutVars>
      </dgm:prSet>
      <dgm:spPr/>
      <dgm:t>
        <a:bodyPr/>
        <a:lstStyle/>
        <a:p>
          <a:endParaRPr lang="en-US"/>
        </a:p>
      </dgm:t>
    </dgm:pt>
    <dgm:pt modelId="{2AAD0869-29A3-49E8-AF78-8CAB57C3BB35}" type="pres">
      <dgm:prSet presAssocID="{ACD2FCA6-D8B6-4638-B196-C6EFD9175013}" presName="spacer" presStyleCnt="0"/>
      <dgm:spPr/>
    </dgm:pt>
    <dgm:pt modelId="{7CBAFF07-26EF-4D53-9240-F11560432965}" type="pres">
      <dgm:prSet presAssocID="{A082C638-E174-4EA2-B754-69DA45293700}" presName="parentText" presStyleLbl="node1" presStyleIdx="1" presStyleCnt="2">
        <dgm:presLayoutVars>
          <dgm:chMax val="0"/>
          <dgm:bulletEnabled val="1"/>
        </dgm:presLayoutVars>
      </dgm:prSet>
      <dgm:spPr/>
      <dgm:t>
        <a:bodyPr/>
        <a:lstStyle/>
        <a:p>
          <a:endParaRPr lang="en-US"/>
        </a:p>
      </dgm:t>
    </dgm:pt>
  </dgm:ptLst>
  <dgm:cxnLst>
    <dgm:cxn modelId="{164E1988-22B7-45D5-BCC4-B6DF8FE7A926}" srcId="{B1A4146E-0A03-4BE0-87A3-41D1EE082715}" destId="{35157F00-E9E5-430A-9362-BA127E0DCE48}" srcOrd="0" destOrd="0" parTransId="{46E37EC4-1DDA-473E-8DC7-61DA7CBAE295}" sibTransId="{ACD2FCA6-D8B6-4638-B196-C6EFD9175013}"/>
    <dgm:cxn modelId="{F214B757-6AFD-4975-AF50-F08F13B968DE}" type="presOf" srcId="{A082C638-E174-4EA2-B754-69DA45293700}" destId="{7CBAFF07-26EF-4D53-9240-F11560432965}" srcOrd="0" destOrd="0" presId="urn:microsoft.com/office/officeart/2005/8/layout/vList2"/>
    <dgm:cxn modelId="{4E2956E3-A6C0-4740-8EC2-F53753F5DE2E}" srcId="{B1A4146E-0A03-4BE0-87A3-41D1EE082715}" destId="{A082C638-E174-4EA2-B754-69DA45293700}" srcOrd="1" destOrd="0" parTransId="{45362956-1EB0-4C17-A86E-02CAAC8EDD50}" sibTransId="{7ECAFAC3-0765-4623-9F87-63C36B07D10D}"/>
    <dgm:cxn modelId="{BAE52E78-C58E-4B62-92E8-5634EBF09890}" type="presOf" srcId="{35157F00-E9E5-430A-9362-BA127E0DCE48}" destId="{585E9612-345B-4B3E-979B-6C971555DEA8}" srcOrd="0" destOrd="0" presId="urn:microsoft.com/office/officeart/2005/8/layout/vList2"/>
    <dgm:cxn modelId="{C97D0215-0C14-4869-B00D-71DD91DCC2E1}" type="presOf" srcId="{B1A4146E-0A03-4BE0-87A3-41D1EE082715}" destId="{FD22B487-8D05-42DE-96E9-EB41AA342ED8}" srcOrd="0" destOrd="0" presId="urn:microsoft.com/office/officeart/2005/8/layout/vList2"/>
    <dgm:cxn modelId="{513EB7D4-68F0-4999-8E83-41A6A8680CA0}" type="presParOf" srcId="{FD22B487-8D05-42DE-96E9-EB41AA342ED8}" destId="{585E9612-345B-4B3E-979B-6C971555DEA8}" srcOrd="0" destOrd="0" presId="urn:microsoft.com/office/officeart/2005/8/layout/vList2"/>
    <dgm:cxn modelId="{514FACC4-FE73-428E-842C-A1239AD5BE6F}" type="presParOf" srcId="{FD22B487-8D05-42DE-96E9-EB41AA342ED8}" destId="{2AAD0869-29A3-49E8-AF78-8CAB57C3BB35}" srcOrd="1" destOrd="0" presId="urn:microsoft.com/office/officeart/2005/8/layout/vList2"/>
    <dgm:cxn modelId="{2D89260A-77F3-42A1-8171-60776D181824}" type="presParOf" srcId="{FD22B487-8D05-42DE-96E9-EB41AA342ED8}" destId="{7CBAFF07-26EF-4D53-9240-F1156043296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FE511-D6CF-445C-B7DE-385413B76C8F}">
      <dsp:nvSpPr>
        <dsp:cNvPr id="0" name=""/>
        <dsp:cNvSpPr/>
      </dsp:nvSpPr>
      <dsp:spPr>
        <a:xfrm>
          <a:off x="0" y="54546"/>
          <a:ext cx="9603275" cy="33415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t>درمان شامل اقدامات حمایتی، اصلاح اختلالات آب و الکترولیت، تجویز داروهای ضدویروسی و ضدباکتریایی با طیف وسیع (در موارد شوک سپتیک یا عفونت ثانویه باکتریایی) است. از جمله داروهای مؤثر بر این ویروس </a:t>
          </a:r>
          <a:r>
            <a:rPr lang="en-US" sz="2800" kern="1200" dirty="0" err="1" smtClean="0"/>
            <a:t>kaletra</a:t>
          </a:r>
          <a:r>
            <a:rPr lang="en-US" sz="2800" kern="1200" dirty="0" smtClean="0"/>
            <a:t> </a:t>
          </a:r>
          <a:r>
            <a:rPr lang="fa-IR" sz="2800" kern="1200" dirty="0" smtClean="0"/>
            <a:t> (ترکیب لوپیناویر و ریتوناویر) به همراه تامیفلو یا ریباویرین است.تحقیقات بر روی میزان اثر </a:t>
          </a:r>
          <a:r>
            <a:rPr lang="en-US" sz="2800" kern="1200" dirty="0" err="1" smtClean="0"/>
            <a:t>remdesivir</a:t>
          </a:r>
          <a:r>
            <a:rPr lang="en-US" sz="2800" kern="1200" dirty="0" smtClean="0"/>
            <a:t> </a:t>
          </a:r>
          <a:r>
            <a:rPr lang="fa-IR" sz="2800" kern="1200" dirty="0" smtClean="0"/>
            <a:t>  ادامه دارد.</a:t>
          </a:r>
          <a:endParaRPr lang="en-US" sz="2800" kern="1200" dirty="0"/>
        </a:p>
      </dsp:txBody>
      <dsp:txXfrm>
        <a:off x="163120" y="217666"/>
        <a:ext cx="9277035" cy="301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C4C9-94C3-4EE7-B7D6-D9465EE25B92}">
      <dsp:nvSpPr>
        <dsp:cNvPr id="0" name=""/>
        <dsp:cNvSpPr/>
      </dsp:nvSpPr>
      <dsp:spPr>
        <a:xfrm>
          <a:off x="0" y="79543"/>
          <a:ext cx="12191999" cy="33004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smtClean="0"/>
            <a:t>بیمار به‌ قدر کافی اکسیژن دریافت کند و درصورت لزوم استفاده از دستگاه ونتیلاتور برای فرستادن هوا به ریه‌ها انجام می شود.</a:t>
          </a:r>
          <a:endParaRPr lang="en-US" sz="3400" kern="1200"/>
        </a:p>
      </dsp:txBody>
      <dsp:txXfrm>
        <a:off x="161117" y="240660"/>
        <a:ext cx="11869765" cy="2978262"/>
      </dsp:txXfrm>
    </dsp:sp>
    <dsp:sp modelId="{CB3D7204-AE25-4869-B179-93DD6B9E3890}">
      <dsp:nvSpPr>
        <dsp:cNvPr id="0" name=""/>
        <dsp:cNvSpPr/>
      </dsp:nvSpPr>
      <dsp:spPr>
        <a:xfrm>
          <a:off x="0" y="3477960"/>
          <a:ext cx="12191999" cy="33004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fa-IR" sz="3400" kern="1200" smtClean="0"/>
            <a:t>حتی هنگامی که </a:t>
          </a:r>
          <a:r>
            <a:rPr lang="fa-IR" sz="3400" b="1" kern="1200" smtClean="0"/>
            <a:t>ویروس کرونا</a:t>
          </a:r>
          <a:r>
            <a:rPr lang="fa-IR" sz="3400" kern="1200" smtClean="0"/>
            <a:t> باعث </a:t>
          </a:r>
          <a:r>
            <a:rPr lang="en-US" sz="3400" kern="1200" smtClean="0"/>
            <a:t>MERS </a:t>
          </a:r>
          <a:r>
            <a:rPr lang="fa-IR" sz="3400" kern="1200" smtClean="0"/>
            <a:t>یا </a:t>
          </a:r>
          <a:r>
            <a:rPr lang="en-US" sz="3400" kern="1200" smtClean="0"/>
            <a:t>SARS </a:t>
          </a:r>
          <a:r>
            <a:rPr lang="fa-IR" sz="3400" kern="1200" smtClean="0"/>
            <a:t>در سایر کشورها می شود ، نوعی عفونت کرونا ویروس که در ایالات متحده شایع است ، تهدیدی جدی برای بزرگسالان سالم نیست. اگر بیمار شدید، علائم خود را درمان کرده و در صورت بدتر شدن با پزشک تماس بگیرید.</a:t>
          </a:r>
          <a:endParaRPr lang="en-US" sz="3400" kern="1200"/>
        </a:p>
      </dsp:txBody>
      <dsp:txXfrm>
        <a:off x="161117" y="3639077"/>
        <a:ext cx="11869765" cy="297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D7774-CB63-4CAA-A2F6-EF3B88FECD29}">
      <dsp:nvSpPr>
        <dsp:cNvPr id="0" name=""/>
        <dsp:cNvSpPr/>
      </dsp:nvSpPr>
      <dsp:spPr>
        <a:xfrm>
          <a:off x="0" y="152826"/>
          <a:ext cx="9603275" cy="31449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fa-IR" sz="3200" kern="1200" smtClean="0"/>
            <a:t>شما می توانید آزمایشاتی ، از جمله نمونه برداری از مخاط بینی و گلو و خون را انجام دهید ، تا بدانید که آیا سرماخوردگی شما ناشی از کرونا ویروس ایجاد شده است. نتایج آزمایش باعث تغییر در نحوه علائم شما نمی شود ، که به طور معمول در چند روز از بین می روند.</a:t>
          </a:r>
          <a:endParaRPr lang="en-US" sz="3200" kern="1200"/>
        </a:p>
      </dsp:txBody>
      <dsp:txXfrm>
        <a:off x="153524" y="306350"/>
        <a:ext cx="9296227" cy="2837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D651-C5B8-40DF-B004-CE1F954710C1}">
      <dsp:nvSpPr>
        <dsp:cNvPr id="0" name=""/>
        <dsp:cNvSpPr/>
      </dsp:nvSpPr>
      <dsp:spPr>
        <a:xfrm>
          <a:off x="0" y="315489"/>
          <a:ext cx="9603275" cy="2556838"/>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rtl="1">
            <a:lnSpc>
              <a:spcPct val="90000"/>
            </a:lnSpc>
            <a:spcBef>
              <a:spcPct val="0"/>
            </a:spcBef>
            <a:spcAft>
              <a:spcPct val="35000"/>
            </a:spcAft>
          </a:pPr>
          <a:r>
            <a:rPr lang="fa-IR" sz="2600" b="1" kern="1200" dirty="0" smtClean="0"/>
            <a:t>اگر سیستم ایمنی بدن تان قوی باشد، جای نگرانی نیست. حتی در صورت ابتلا به کرونا، بدن شما می تواند از پس آن بربیاید. اما اغلب علائم کرونا، بر روی سالمندان شدید تر است. میزان مقاومت سیستم ایمنی بدن، نقش مهمی را در بهیود و درمان کرونا ایفا می کند. افرادی که بیماری های خود ایمنی دارند، باید بیشتر مراقب باشند. </a:t>
          </a:r>
          <a:endParaRPr lang="en-US" sz="2600" kern="1200" dirty="0"/>
        </a:p>
      </dsp:txBody>
      <dsp:txXfrm>
        <a:off x="124815" y="440304"/>
        <a:ext cx="9353645" cy="2307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FE54-C0A8-4AC5-9753-2684A327DC0E}">
      <dsp:nvSpPr>
        <dsp:cNvPr id="0" name=""/>
        <dsp:cNvSpPr/>
      </dsp:nvSpPr>
      <dsp:spPr>
        <a:xfrm>
          <a:off x="0" y="202077"/>
          <a:ext cx="9603275" cy="1105649"/>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fa-IR" sz="2100" b="0" i="0" kern="1200" dirty="0" smtClean="0"/>
            <a:t>این ویروس هم می تواند با مراقبت، پس از طی دوره مشخص، بهبود پیدا کند. بنابراین اگر بیماری زمینه ای خاصی ندارید، بهتر است استرس نداشته باشید و سعی کنید سیستم ایمنی بدن خود را تقویت کنید</a:t>
          </a:r>
          <a:endParaRPr lang="en-US" sz="2100" kern="1200" dirty="0"/>
        </a:p>
      </dsp:txBody>
      <dsp:txXfrm>
        <a:off x="53973" y="256050"/>
        <a:ext cx="9495329" cy="997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E9612-345B-4B3E-979B-6C971555DEA8}">
      <dsp:nvSpPr>
        <dsp:cNvPr id="0" name=""/>
        <dsp:cNvSpPr/>
      </dsp:nvSpPr>
      <dsp:spPr>
        <a:xfrm>
          <a:off x="0" y="377956"/>
          <a:ext cx="4983059" cy="1254825"/>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fa-IR" sz="4000" b="0" i="0" kern="1200" smtClean="0"/>
            <a:t>در پناه حضرت حق تعالی ؛ </a:t>
          </a:r>
          <a:endParaRPr lang="en-US" sz="4000" kern="1200"/>
        </a:p>
      </dsp:txBody>
      <dsp:txXfrm>
        <a:off x="61256" y="439212"/>
        <a:ext cx="4860547" cy="1132313"/>
      </dsp:txXfrm>
    </dsp:sp>
    <dsp:sp modelId="{7CBAFF07-26EF-4D53-9240-F11560432965}">
      <dsp:nvSpPr>
        <dsp:cNvPr id="0" name=""/>
        <dsp:cNvSpPr/>
      </dsp:nvSpPr>
      <dsp:spPr>
        <a:xfrm>
          <a:off x="0" y="1747982"/>
          <a:ext cx="4983059" cy="1254825"/>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fa-IR" sz="4000" b="0" i="0" kern="1200" smtClean="0"/>
            <a:t>سالم و سلامت باشید.</a:t>
          </a:r>
          <a:endParaRPr lang="en-US" sz="4000" kern="1200"/>
        </a:p>
      </dsp:txBody>
      <dsp:txXfrm>
        <a:off x="61256" y="1809238"/>
        <a:ext cx="4860547"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38BE5-24FF-4CEF-9269-B6C9FFD133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18E3C09B-F3C2-410C-83B6-D22E590854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803EB149-CEDC-4EBE-B3DD-760D6FC14C4E}" type="datetimeFigureOut">
              <a:rPr lang="fa-IR" smtClean="0"/>
              <a:t>04/07/1441</a:t>
            </a:fld>
            <a:endParaRPr lang="fa-IR"/>
          </a:p>
        </p:txBody>
      </p:sp>
      <p:sp>
        <p:nvSpPr>
          <p:cNvPr id="4" name="Footer Placeholder 3">
            <a:extLst>
              <a:ext uri="{FF2B5EF4-FFF2-40B4-BE49-F238E27FC236}">
                <a16:creationId xmlns:a16="http://schemas.microsoft.com/office/drawing/2014/main" id="{456CB917-14DE-4BBC-94B2-D0201B4908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a:extLst>
              <a:ext uri="{FF2B5EF4-FFF2-40B4-BE49-F238E27FC236}">
                <a16:creationId xmlns:a16="http://schemas.microsoft.com/office/drawing/2014/main" id="{8B26340E-D047-4703-A13D-BF6FAF81A4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268D9F61-C786-41B0-93C7-EC43B3422A8E}" type="slidenum">
              <a:rPr lang="fa-IR" smtClean="0"/>
              <a:t>‹#›</a:t>
            </a:fld>
            <a:endParaRPr lang="fa-IR"/>
          </a:p>
        </p:txBody>
      </p:sp>
    </p:spTree>
    <p:extLst>
      <p:ext uri="{BB962C8B-B14F-4D97-AF65-F5344CB8AC3E}">
        <p14:creationId xmlns:p14="http://schemas.microsoft.com/office/powerpoint/2010/main" val="1485941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1AA59CE-EABB-45DD-A6E0-7EF7290D839A}" type="datetimeFigureOut">
              <a:rPr lang="fa-IR" smtClean="0"/>
              <a:t>04/07/1441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674D53E-20CB-4AEA-96F1-B4588C2DB5B2}" type="slidenum">
              <a:rPr lang="fa-IR" smtClean="0"/>
              <a:t>‹#›</a:t>
            </a:fld>
            <a:endParaRPr lang="fa-IR"/>
          </a:p>
        </p:txBody>
      </p:sp>
    </p:spTree>
    <p:extLst>
      <p:ext uri="{BB962C8B-B14F-4D97-AF65-F5344CB8AC3E}">
        <p14:creationId xmlns:p14="http://schemas.microsoft.com/office/powerpoint/2010/main" val="35739015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1A9A94-F28B-4004-BC88-5D664FC4CE34}" type="datetime8">
              <a:rPr lang="fa-IR" smtClean="0"/>
              <a:t>27 فوريه 20</a:t>
            </a:fld>
            <a:endParaRPr lang="fa-IR"/>
          </a:p>
        </p:txBody>
      </p:sp>
      <p:sp>
        <p:nvSpPr>
          <p:cNvPr id="5" name="Footer Placeholder 4"/>
          <p:cNvSpPr>
            <a:spLocks noGrp="1"/>
          </p:cNvSpPr>
          <p:nvPr>
            <p:ph type="ftr" sz="quarter" idx="11"/>
          </p:nvPr>
        </p:nvSpPr>
        <p:spPr>
          <a:xfrm>
            <a:off x="2416500" y="329307"/>
            <a:ext cx="4973915" cy="309201"/>
          </a:xfrm>
        </p:spPr>
        <p:txBody>
          <a:bodyPr/>
          <a:lstStyle/>
          <a:p>
            <a:endParaRPr lang="fa-IR"/>
          </a:p>
        </p:txBody>
      </p:sp>
      <p:sp>
        <p:nvSpPr>
          <p:cNvPr id="6" name="Slide Number Placeholder 5"/>
          <p:cNvSpPr>
            <a:spLocks noGrp="1"/>
          </p:cNvSpPr>
          <p:nvPr>
            <p:ph type="sldNum" sz="quarter" idx="12"/>
          </p:nvPr>
        </p:nvSpPr>
        <p:spPr>
          <a:xfrm>
            <a:off x="1437664" y="798973"/>
            <a:ext cx="811019" cy="503578"/>
          </a:xfrm>
        </p:spPr>
        <p:txBody>
          <a:bodyPr/>
          <a:lstStyle/>
          <a:p>
            <a:fld id="{4D0F3DCE-0E84-483C-AC03-2AC3B96AE6D1}" type="slidenum">
              <a:rPr lang="fa-IR" smtClean="0"/>
              <a:t>‹#›</a:t>
            </a:fld>
            <a:endParaRPr lang="fa-I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718932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B6B6F-4FC7-4B73-815B-7F62635E6A71}" type="datetime8">
              <a:rPr lang="fa-IR" smtClean="0"/>
              <a:t>27 فوريه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0F3DCE-0E84-483C-AC03-2AC3B96AE6D1}" type="slidenum">
              <a:rPr lang="fa-IR" smtClean="0"/>
              <a:t>‹#›</a:t>
            </a:fld>
            <a:endParaRPr lang="fa-I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654828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9C0A9-A034-49BB-8054-10345DFD0798}" type="datetime8">
              <a:rPr lang="fa-IR" smtClean="0"/>
              <a:t>27 فوريه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0F3DCE-0E84-483C-AC03-2AC3B96AE6D1}" type="slidenum">
              <a:rPr lang="fa-IR" smtClean="0"/>
              <a:t>‹#›</a:t>
            </a:fld>
            <a:endParaRPr lang="fa-I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41789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1712D-C521-40E1-AE88-0A1608618047}" type="datetime8">
              <a:rPr lang="fa-IR" smtClean="0"/>
              <a:t>27 فوريه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0F3DCE-0E84-483C-AC03-2AC3B96AE6D1}" type="slidenum">
              <a:rPr lang="fa-IR" smtClean="0"/>
              <a:t>‹#›</a:t>
            </a:fld>
            <a:endParaRPr lang="fa-I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92540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0BD76-6C74-438C-9D33-BEF778267E94}" type="datetime8">
              <a:rPr lang="fa-IR" smtClean="0"/>
              <a:t>27 فوريه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D0F3DCE-0E84-483C-AC03-2AC3B96AE6D1}" type="slidenum">
              <a:rPr lang="fa-IR" smtClean="0"/>
              <a:t>‹#›</a:t>
            </a:fld>
            <a:endParaRPr lang="fa-I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966825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856BEF-1154-463B-836C-F4CEA5DB7C8B}" type="datetime8">
              <a:rPr lang="fa-IR" smtClean="0"/>
              <a:t>27 فوريه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0F3DCE-0E84-483C-AC03-2AC3B96AE6D1}" type="slidenum">
              <a:rPr lang="fa-IR" smtClean="0"/>
              <a:t>‹#›</a:t>
            </a:fld>
            <a:endParaRPr lang="fa-I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15669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E23AF-EA67-4DB1-AB46-4C28077BE3D1}" type="datetime8">
              <a:rPr lang="fa-IR" smtClean="0"/>
              <a:t>27 فوريه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D0F3DCE-0E84-483C-AC03-2AC3B96AE6D1}" type="slidenum">
              <a:rPr lang="fa-IR" smtClean="0"/>
              <a:t>‹#›</a:t>
            </a:fld>
            <a:endParaRPr lang="fa-I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512169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883357-BA48-4B0E-BF27-D6F52B41E872}" type="datetime8">
              <a:rPr lang="fa-IR" smtClean="0"/>
              <a:t>27 فوريه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D0F3DCE-0E84-483C-AC03-2AC3B96AE6D1}" type="slidenum">
              <a:rPr lang="fa-IR" smtClean="0"/>
              <a:t>‹#›</a:t>
            </a:fld>
            <a:endParaRPr lang="fa-I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895116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19F-FB40-4A07-9024-65C5D962D3BB}" type="datetime8">
              <a:rPr lang="fa-IR" smtClean="0"/>
              <a:t>27 فوريه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D0F3DCE-0E84-483C-AC03-2AC3B96AE6D1}" type="slidenum">
              <a:rPr lang="fa-IR" smtClean="0"/>
              <a:t>‹#›</a:t>
            </a:fld>
            <a:endParaRPr lang="fa-IR"/>
          </a:p>
        </p:txBody>
      </p:sp>
    </p:spTree>
    <p:extLst>
      <p:ext uri="{BB962C8B-B14F-4D97-AF65-F5344CB8AC3E}">
        <p14:creationId xmlns:p14="http://schemas.microsoft.com/office/powerpoint/2010/main" val="154816683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8968B9-B67B-44FC-8E2F-442932C3E964}" type="datetime8">
              <a:rPr lang="fa-IR" smtClean="0"/>
              <a:t>27 فوريه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D0F3DCE-0E84-483C-AC03-2AC3B96AE6D1}" type="slidenum">
              <a:rPr lang="fa-IR" smtClean="0"/>
              <a:t>‹#›</a:t>
            </a:fld>
            <a:endParaRPr lang="fa-I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357200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33F9BD2-9BB0-45E3-A52B-2B681D2CD226}" type="datetime8">
              <a:rPr lang="fa-IR" smtClean="0"/>
              <a:t>27 فوريه 20</a:t>
            </a:fld>
            <a:endParaRPr lang="fa-IR"/>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D0F3DCE-0E84-483C-AC03-2AC3B96AE6D1}" type="slidenum">
              <a:rPr lang="fa-IR" smtClean="0"/>
              <a:t>‹#›</a:t>
            </a:fld>
            <a:endParaRPr lang="fa-I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822173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1" name="click.wav"/>
          </p:stSnd>
        </p:sndAc>
      </p:transition>
    </mc:Choice>
    <mc:Fallback xmlns="">
      <p:transition spd="slow">
        <p:random/>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65000">
              <a:srgbClr val="DBD8D4"/>
            </a:gs>
            <a:gs pos="0">
              <a:schemeClr val="bg2">
                <a:tint val="94000"/>
                <a:satMod val="80000"/>
                <a:lumMod val="106000"/>
              </a:schemeClr>
            </a:gs>
            <a:gs pos="100000">
              <a:schemeClr val="bg2">
                <a:shade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2BD4B72-9B27-4181-BF26-4C37FA41E176}" type="datetime8">
              <a:rPr lang="fa-IR" smtClean="0"/>
              <a:t>27 فوريه 20</a:t>
            </a:fld>
            <a:endParaRPr lang="fa-I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D0F3DCE-0E84-483C-AC03-2AC3B96AE6D1}" type="slidenum">
              <a:rPr lang="fa-IR" smtClean="0"/>
              <a:t>‹#›</a:t>
            </a:fld>
            <a:endParaRPr lang="fa-I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47882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slow" p14:dur="1500">
        <p:random/>
        <p:sndAc>
          <p:stSnd>
            <p:snd r:embed="rId13" name="click.wav"/>
          </p:stSnd>
        </p:sndAc>
      </p:transition>
    </mc:Choice>
    <mc:Fallback xmlns="">
      <p:transition spd="slow">
        <p:random/>
        <p:sndAc>
          <p:stSnd>
            <p:snd r:embed="rId15" name="click.wav"/>
          </p:stSnd>
        </p:sndAc>
      </p:transition>
    </mc:Fallback>
  </mc:AlternateContent>
  <p:hf hdr="0" ftr="0" dt="0"/>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jpg"/><Relationship Id="rId7" Type="http://schemas.openxmlformats.org/officeDocument/2006/relationships/diagramColors" Target="../diagrams/colors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audio" Target="../media/audio1.wav"/><Relationship Id="rId4" Type="http://schemas.openxmlformats.org/officeDocument/2006/relationships/diagramData" Target="../diagrams/data6.xml"/><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26E43-8ADD-46FB-ABBF-F1F3864AA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347" y="466928"/>
            <a:ext cx="8625306" cy="4849338"/>
          </a:xfrm>
          <a:prstGeom prst="rect">
            <a:avLst/>
          </a:prstGeom>
        </p:spPr>
      </p:pic>
    </p:spTree>
    <p:extLst>
      <p:ext uri="{BB962C8B-B14F-4D97-AF65-F5344CB8AC3E}">
        <p14:creationId xmlns:p14="http://schemas.microsoft.com/office/powerpoint/2010/main" val="289605753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10</a:t>
            </a:fld>
            <a:endParaRPr lang="fa-I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88859" y="0"/>
            <a:ext cx="7961152" cy="6858000"/>
          </a:xfrm>
          <a:prstGeom prst="rect">
            <a:avLst/>
          </a:prstGeom>
        </p:spPr>
      </p:pic>
    </p:spTree>
    <p:extLst>
      <p:ext uri="{BB962C8B-B14F-4D97-AF65-F5344CB8AC3E}">
        <p14:creationId xmlns:p14="http://schemas.microsoft.com/office/powerpoint/2010/main" val="395249039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FB2C-2D35-4858-B0EA-17409FD02E97}"/>
              </a:ext>
            </a:extLst>
          </p:cNvPr>
          <p:cNvSpPr>
            <a:spLocks noGrp="1"/>
          </p:cNvSpPr>
          <p:nvPr>
            <p:ph type="title"/>
          </p:nvPr>
        </p:nvSpPr>
        <p:spPr/>
        <p:txBody>
          <a:bodyPr/>
          <a:lstStyle/>
          <a:p>
            <a:pPr algn="r"/>
            <a:r>
              <a:rPr lang="fa-IR" b="1" dirty="0"/>
              <a:t>ویروس کرونا تا چه اندازه خطرناک است؟</a:t>
            </a:r>
            <a:br>
              <a:rPr lang="fa-IR" b="1" dirty="0"/>
            </a:br>
            <a:endParaRPr lang="fa-IR" dirty="0"/>
          </a:p>
        </p:txBody>
      </p:sp>
      <p:sp>
        <p:nvSpPr>
          <p:cNvPr id="3" name="Content Placeholder 2">
            <a:extLst>
              <a:ext uri="{FF2B5EF4-FFF2-40B4-BE49-F238E27FC236}">
                <a16:creationId xmlns:a16="http://schemas.microsoft.com/office/drawing/2014/main" id="{94B25A83-A491-427C-B0A0-45E54DEEF3F3}"/>
              </a:ext>
            </a:extLst>
          </p:cNvPr>
          <p:cNvSpPr>
            <a:spLocks noGrp="1"/>
          </p:cNvSpPr>
          <p:nvPr>
            <p:ph idx="1"/>
          </p:nvPr>
        </p:nvSpPr>
        <p:spPr>
          <a:xfrm>
            <a:off x="6535024" y="2015732"/>
            <a:ext cx="4519830" cy="3450613"/>
          </a:xfrm>
        </p:spPr>
        <p:txBody>
          <a:bodyPr>
            <a:normAutofit lnSpcReduction="10000"/>
          </a:bodyPr>
          <a:lstStyle/>
          <a:p>
            <a:r>
              <a:rPr lang="fa-IR" dirty="0"/>
              <a:t>در حال حاضر هیچ‌کس پاسخ این سوال را نمی‌‌داند.</a:t>
            </a:r>
          </a:p>
          <a:p>
            <a:r>
              <a:rPr lang="fa-IR" dirty="0"/>
              <a:t>برای مشخص کردن این که بیماری تا چه حد «خطرناک» است، نیاز به اطلاعاتی هم درباره‌ی وخامت و شدت بیماری و هم درباره‌ی سرعت و سهولت گسترش آن داریم. متخصصان بیماری‌های اپیدمی اغلب از این ابزار برای ارزیابی بیماری‌هایی مانند انواع جدید آنفولانزا و تعیین اقدامات مورد نیاز برای آن‌ها استفاده می‌کنند.</a:t>
            </a:r>
          </a:p>
          <a:p>
            <a:endParaRPr lang="fa-IR" dirty="0"/>
          </a:p>
        </p:txBody>
      </p:sp>
      <p:sp>
        <p:nvSpPr>
          <p:cNvPr id="4" name="Slide Number Placeholder 3">
            <a:extLst>
              <a:ext uri="{FF2B5EF4-FFF2-40B4-BE49-F238E27FC236}">
                <a16:creationId xmlns:a16="http://schemas.microsoft.com/office/drawing/2014/main" id="{60513C0E-38F4-4ED9-9779-A9B243A6CE19}"/>
              </a:ext>
            </a:extLst>
          </p:cNvPr>
          <p:cNvSpPr>
            <a:spLocks noGrp="1"/>
          </p:cNvSpPr>
          <p:nvPr>
            <p:ph type="sldNum" sz="quarter" idx="12"/>
          </p:nvPr>
        </p:nvSpPr>
        <p:spPr/>
        <p:txBody>
          <a:bodyPr/>
          <a:lstStyle/>
          <a:p>
            <a:fld id="{4D0F3DCE-0E84-483C-AC03-2AC3B96AE6D1}" type="slidenum">
              <a:rPr lang="fa-IR" smtClean="0"/>
              <a:t>11</a:t>
            </a:fld>
            <a:endParaRPr lang="fa-I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351"/>
          <a:stretch/>
        </p:blipFill>
        <p:spPr>
          <a:xfrm>
            <a:off x="1577414" y="2015732"/>
            <a:ext cx="4957610" cy="3705560"/>
          </a:xfrm>
          <a:prstGeom prst="rect">
            <a:avLst/>
          </a:prstGeom>
        </p:spPr>
      </p:pic>
    </p:spTree>
    <p:extLst>
      <p:ext uri="{BB962C8B-B14F-4D97-AF65-F5344CB8AC3E}">
        <p14:creationId xmlns:p14="http://schemas.microsoft.com/office/powerpoint/2010/main" val="81277746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76169"/>
            <a:ext cx="9603275" cy="1677585"/>
          </a:xfrm>
        </p:spPr>
        <p:txBody>
          <a:bodyPr>
            <a:normAutofit fontScale="90000"/>
          </a:bodyPr>
          <a:lstStyle/>
          <a:p>
            <a:pPr algn="just"/>
            <a:r>
              <a:rPr lang="fa-IR" dirty="0"/>
              <a:t>در صورتی که بیماری خیلی شدید نباشد (درصد کمی از افراد را بکشد) اما خیلی مسری باشد، باز هم اثرات مخربی خواهد داشت</a:t>
            </a:r>
            <a:r>
              <a:rPr lang="fa-IR" dirty="0" smtClean="0"/>
              <a:t>.</a:t>
            </a:r>
            <a:br>
              <a:rPr lang="fa-IR" dirty="0" smtClean="0"/>
            </a:br>
            <a:r>
              <a:rPr lang="fa-IR" dirty="0" smtClean="0"/>
              <a:t> </a:t>
            </a:r>
            <a:r>
              <a:rPr lang="fa-IR" u="sng" dirty="0">
                <a:solidFill>
                  <a:srgbClr val="FF0000"/>
                </a:solidFill>
              </a:rPr>
              <a:t>اگر ویروسی میلیون‌ها نفر را درگیر کند، حتی اگر درصد کمی از آن‌ها هم بمیرند، تعداد تلفات باز هم زیاد خواهد بود.</a:t>
            </a:r>
            <a:endParaRPr lang="en-US" u="sng" dirty="0">
              <a:solidFill>
                <a:srgbClr val="FF0000"/>
              </a:solidFill>
            </a:endParaRPr>
          </a:p>
        </p:txBody>
      </p:sp>
      <p:sp>
        <p:nvSpPr>
          <p:cNvPr id="3" name="Content Placeholder 2"/>
          <p:cNvSpPr>
            <a:spLocks noGrp="1"/>
          </p:cNvSpPr>
          <p:nvPr>
            <p:ph idx="1"/>
          </p:nvPr>
        </p:nvSpPr>
        <p:spPr/>
        <p:txBody>
          <a:bodyPr/>
          <a:lstStyle/>
          <a:p>
            <a:r>
              <a:rPr lang="fa-IR" dirty="0"/>
              <a:t>محققان هنوز در تلاش هستند که علائم ویروس کرونا را بشناسند که از چیزی شبیه به علائم سرماخوردگی ساده تا علائم بسیار شدید متغییر است. بر اساس اطلاعات حدود ۲۰ درصد از افراد آلوده به ویروس علائم شدید داشته‌اند.</a:t>
            </a:r>
          </a:p>
          <a:p>
            <a:r>
              <a:rPr lang="fa-IR" dirty="0"/>
              <a:t>در حال حاضر تلفات این نوع جدید از ویروس کرونا حدود ۲ الی ۳ درصد است که البته با ادامه پیدا کردن شیوع ویروس امکان تغییر این درصد وجود دارد؛ در صورتی که تلفات ویروس سارس چیزی حدود ۱۴ الی ۱۵ درصد بود. اکثر تلفات ویروس کرونا تا کنون افراد پیر بوده‌اند که مشکلات سلامتی دیگری مثل بیماری‌های قلبی، فشار خون و دیابت داشتند. طبق آمار این گروه از افراد بیش از دیگران در خطر مرگ بر اثر بیماری‌هایی مثل آنفولانزا هستند.</a:t>
            </a:r>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12</a:t>
            </a:fld>
            <a:endParaRPr lang="fa-IR"/>
          </a:p>
        </p:txBody>
      </p:sp>
    </p:spTree>
    <p:extLst>
      <p:ext uri="{BB962C8B-B14F-4D97-AF65-F5344CB8AC3E}">
        <p14:creationId xmlns:p14="http://schemas.microsoft.com/office/powerpoint/2010/main" val="331021042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سرعت پخش ویروس تا چه اندازه‌ است؟</a:t>
            </a:r>
            <a:br>
              <a:rPr lang="fa-IR" b="1" dirty="0"/>
            </a:br>
            <a:endParaRPr lang="en-US" dirty="0"/>
          </a:p>
        </p:txBody>
      </p:sp>
      <p:sp>
        <p:nvSpPr>
          <p:cNvPr id="3" name="Content Placeholder 2"/>
          <p:cNvSpPr>
            <a:spLocks noGrp="1"/>
          </p:cNvSpPr>
          <p:nvPr>
            <p:ph idx="1"/>
          </p:nvPr>
        </p:nvSpPr>
        <p:spPr/>
        <p:txBody>
          <a:bodyPr/>
          <a:lstStyle/>
          <a:p>
            <a:r>
              <a:rPr lang="fa-IR" dirty="0"/>
              <a:t>در حال حاضر هنوز سرعت احتمال انتشار ویروس مشخص نیست. در چین افراد بیمار از ابتدای ماه ژانویه این بیماری را به صورت شخص به شخص به دیگران انتقال می‌داده‌اند. سازمان جهانی بهداشت اعلام کرده حداقل برای چهار مرحله یک زنجیره‌ی پایدار از انتقال بیماری بین افراد وجود داشته است؛ یک نفر (احتمالا از طریق حیوان) بیمار می‌شده، ویروس را به شخص دیگری انتقال می‌داده و او هم  آن را به شخص دیگری انتقال می‌داده است. موارد گزارش شده در کشورهای دیگر مثل آمریکا، آلمان، ژاپن و ویتنام هم از طریق افراد دیگر به ویروس کرونا مبتلا شده‌اند و نه با سفر مستقیم به چین.</a:t>
            </a:r>
          </a:p>
          <a:p>
            <a:r>
              <a:rPr lang="fa-IR" dirty="0"/>
              <a:t>شواهد اولیه نشان می‌دهد این ویروس هم همانند سایر انواع ویروس کرونا از طریق تماس نزدیک با افراد آلوده و هنگام عطسه یا سرفه فرد آلوده انتقال پیدا می‌کند.</a:t>
            </a:r>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13</a:t>
            </a:fld>
            <a:endParaRPr lang="fa-IR"/>
          </a:p>
        </p:txBody>
      </p:sp>
    </p:spTree>
    <p:extLst>
      <p:ext uri="{BB962C8B-B14F-4D97-AF65-F5344CB8AC3E}">
        <p14:creationId xmlns:p14="http://schemas.microsoft.com/office/powerpoint/2010/main" val="195101082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43949"/>
            <a:ext cx="9603275" cy="1509805"/>
          </a:xfrm>
        </p:spPr>
        <p:txBody>
          <a:bodyPr>
            <a:normAutofit/>
          </a:bodyPr>
          <a:lstStyle/>
          <a:p>
            <a:pPr algn="r"/>
            <a:r>
              <a:rPr lang="fa-IR" dirty="0"/>
              <a:t>مقامات چین اعلام کرده‌اند مواردی وجود داشته که افراد آلوده به ویروس حتی قبل از این که علائم بیماری را نشان دهند ویروس را به دیگران انتقال داده‌اند. </a:t>
            </a:r>
            <a:endParaRPr lang="en-US" dirty="0"/>
          </a:p>
        </p:txBody>
      </p:sp>
      <p:sp>
        <p:nvSpPr>
          <p:cNvPr id="3" name="Content Placeholder 2"/>
          <p:cNvSpPr>
            <a:spLocks noGrp="1"/>
          </p:cNvSpPr>
          <p:nvPr>
            <p:ph idx="1"/>
          </p:nvPr>
        </p:nvSpPr>
        <p:spPr/>
        <p:txBody>
          <a:bodyPr/>
          <a:lstStyle/>
          <a:p>
            <a:r>
              <a:rPr lang="fa-IR" dirty="0"/>
              <a:t>علاوه بر این، نامه‌ای که به ژورنال پزشکی نیوانگلند ارسال شده است موردی در آلمان را توضیح می‌دهد به نظر می‌رسد در آن افرادی که احساس مریضی نمی‌کرده‌اند ویروس را به دیگران انتقال داده‌اند.</a:t>
            </a:r>
          </a:p>
          <a:p>
            <a:r>
              <a:rPr lang="fa-IR" dirty="0"/>
              <a:t>طبق تخمین‌های اولیه‌ی محققین سازمان جهانی بهداشت، هر فرد مریض به طور متوسط بین ۱٫۴ تا ۲٫۵ نفر دیگر را آلوده می‌کند. طبق تخمین تیم‌های تحقیقات دیگری هر فرد بیمار به طور میانگین ۲ تا ۳ نفر دیگر را آلوده می‌کند.</a:t>
            </a:r>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14</a:t>
            </a:fld>
            <a:endParaRPr lang="fa-IR"/>
          </a:p>
        </p:txBody>
      </p:sp>
    </p:spTree>
    <p:extLst>
      <p:ext uri="{BB962C8B-B14F-4D97-AF65-F5344CB8AC3E}">
        <p14:creationId xmlns:p14="http://schemas.microsoft.com/office/powerpoint/2010/main" val="173360173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پیشگیری</a:t>
            </a:r>
            <a:endParaRPr lang="en-US" dirty="0"/>
          </a:p>
        </p:txBody>
      </p:sp>
      <p:sp>
        <p:nvSpPr>
          <p:cNvPr id="3" name="Content Placeholder 2"/>
          <p:cNvSpPr>
            <a:spLocks noGrp="1"/>
          </p:cNvSpPr>
          <p:nvPr>
            <p:ph idx="1"/>
          </p:nvPr>
        </p:nvSpPr>
        <p:spPr/>
        <p:txBody>
          <a:bodyPr>
            <a:normAutofit fontScale="85000" lnSpcReduction="10000"/>
          </a:bodyPr>
          <a:lstStyle/>
          <a:p>
            <a:r>
              <a:rPr lang="fa-IR" dirty="0"/>
              <a:t>خوشبختانه حدود ۷۵ درصد موارد بیماری با اقدامات کنترلی قابل‌پیشگیری است.</a:t>
            </a:r>
            <a:br>
              <a:rPr lang="fa-IR" dirty="0"/>
            </a:br>
            <a:r>
              <a:rPr lang="fa-IR" dirty="0"/>
              <a:t>توصیه‌های مرکز مدیریت بیماری‌های واگیر، برنامه تخفیف است یعنی اقدامات کنترلی انجام شود که مردم کمتر مبتلا شوند.</a:t>
            </a:r>
            <a:br>
              <a:rPr lang="fa-IR" dirty="0"/>
            </a:br>
            <a:r>
              <a:rPr lang="fa-IR" dirty="0"/>
              <a:t>۱) اطلاع‌رسانی و آموزش تمامی مردم</a:t>
            </a:r>
            <a:br>
              <a:rPr lang="fa-IR" dirty="0"/>
            </a:br>
            <a:r>
              <a:rPr lang="fa-IR" dirty="0"/>
              <a:t>این کار از طریق رسانه ملی، نظام پزشکی و هلال‌احمر (با ارسال پیامک لینک آموزش همگانی) و از طریق شبکه های مجازی انجام شده یا در دست انجام است.</a:t>
            </a:r>
            <a:br>
              <a:rPr lang="fa-IR" dirty="0"/>
            </a:br>
            <a:r>
              <a:rPr lang="fa-IR" dirty="0"/>
              <a:t>اطلاع‌رسانی صحیح سبب می شود تا عامه مردم با راه های انتقال و روش های پیشگیری از این بیماری، بیشتر آشنا شوند و با رعایت موارد، از انتشار بیماری کاسته شود؛ همچنین با شناخت علائم شدید بیماری، به‌موقع به مراکز درمانی مراجعه کنند و از میزان کشندگی بیماری کاسته شود.</a:t>
            </a:r>
            <a:br>
              <a:rPr lang="fa-IR" dirty="0"/>
            </a:br>
            <a:r>
              <a:rPr lang="fa-IR" dirty="0"/>
              <a:t>۲) آموزش و بیماریابی مسافران</a:t>
            </a:r>
            <a:br>
              <a:rPr lang="fa-IR" dirty="0"/>
            </a:br>
            <a:r>
              <a:rPr lang="fa-IR" dirty="0" smtClean="0"/>
              <a:t>۳</a:t>
            </a:r>
            <a:r>
              <a:rPr lang="fa-IR" dirty="0"/>
              <a:t>) هوشیاری کارکنان خدمات درمانی نسبت به مسافران چینی یا سابقه مسافرت به چین</a:t>
            </a:r>
            <a:br>
              <a:rPr lang="fa-IR" dirty="0"/>
            </a:br>
            <a:r>
              <a:rPr lang="fa-IR" dirty="0" smtClean="0"/>
              <a:t>۴</a:t>
            </a:r>
            <a:r>
              <a:rPr lang="fa-IR" dirty="0"/>
              <a:t>) رعایت دقیق موازین کنترل عفونت توسط کارکنان خدمات درمانی</a:t>
            </a:r>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15</a:t>
            </a:fld>
            <a:endParaRPr lang="fa-IR"/>
          </a:p>
        </p:txBody>
      </p:sp>
    </p:spTree>
    <p:extLst>
      <p:ext uri="{BB962C8B-B14F-4D97-AF65-F5344CB8AC3E}">
        <p14:creationId xmlns:p14="http://schemas.microsoft.com/office/powerpoint/2010/main" val="138115480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16</a:t>
            </a:fld>
            <a:endParaRPr lang="fa-I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5321"/>
          <a:stretch/>
        </p:blipFill>
        <p:spPr>
          <a:xfrm>
            <a:off x="752818" y="192947"/>
            <a:ext cx="10521986" cy="5603846"/>
          </a:xfrm>
          <a:prstGeom prst="rect">
            <a:avLst/>
          </a:prstGeom>
        </p:spPr>
      </p:pic>
    </p:spTree>
    <p:extLst>
      <p:ext uri="{BB962C8B-B14F-4D97-AF65-F5344CB8AC3E}">
        <p14:creationId xmlns:p14="http://schemas.microsoft.com/office/powerpoint/2010/main" val="23059963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17</a:t>
            </a:fld>
            <a:endParaRPr lang="fa-I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058" b="10092"/>
          <a:stretch/>
        </p:blipFill>
        <p:spPr>
          <a:xfrm>
            <a:off x="759733" y="461394"/>
            <a:ext cx="10492927" cy="4915950"/>
          </a:xfrm>
          <a:prstGeom prst="rect">
            <a:avLst/>
          </a:prstGeom>
        </p:spPr>
      </p:pic>
    </p:spTree>
    <p:extLst>
      <p:ext uri="{BB962C8B-B14F-4D97-AF65-F5344CB8AC3E}">
        <p14:creationId xmlns:p14="http://schemas.microsoft.com/office/powerpoint/2010/main" val="7749698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18</a:t>
            </a:fld>
            <a:endParaRPr lang="fa-I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7431686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19</a:t>
            </a:fld>
            <a:endParaRPr lang="fa-I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571" y="0"/>
            <a:ext cx="5148858" cy="6858000"/>
          </a:xfrm>
          <a:prstGeom prst="rect">
            <a:avLst/>
          </a:prstGeom>
        </p:spPr>
      </p:pic>
    </p:spTree>
    <p:extLst>
      <p:ext uri="{BB962C8B-B14F-4D97-AF65-F5344CB8AC3E}">
        <p14:creationId xmlns:p14="http://schemas.microsoft.com/office/powerpoint/2010/main" val="106719039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336B-973A-44BE-8CA8-E2B958877C13}"/>
              </a:ext>
            </a:extLst>
          </p:cNvPr>
          <p:cNvSpPr>
            <a:spLocks noGrp="1"/>
          </p:cNvSpPr>
          <p:nvPr>
            <p:ph type="ctrTitle"/>
          </p:nvPr>
        </p:nvSpPr>
        <p:spPr>
          <a:xfrm>
            <a:off x="929403" y="622392"/>
            <a:ext cx="10232525" cy="977622"/>
          </a:xfrm>
        </p:spPr>
        <p:txBody>
          <a:bodyPr>
            <a:noAutofit/>
          </a:bodyPr>
          <a:lstStyle/>
          <a:p>
            <a:pPr algn="ctr"/>
            <a:r>
              <a:rPr lang="fa-IR" sz="3600" b="1" dirty="0"/>
              <a:t>بیماری کروناویروس </a:t>
            </a:r>
            <a:r>
              <a:rPr lang="fa-IR" sz="3600" b="1" dirty="0" smtClean="0"/>
              <a:t/>
            </a:r>
            <a:br>
              <a:rPr lang="fa-IR" sz="3600" b="1" dirty="0" smtClean="0"/>
            </a:br>
            <a:r>
              <a:rPr lang="fa-IR" sz="3600" b="1" dirty="0"/>
              <a:t/>
            </a:r>
            <a:br>
              <a:rPr lang="fa-IR" sz="3600" b="1" dirty="0"/>
            </a:br>
            <a:r>
              <a:rPr lang="fa-IR" sz="3600" b="1" dirty="0"/>
              <a:t>کشف نوع جدید (۲۰۱۹-</a:t>
            </a:r>
            <a:r>
              <a:rPr lang="en-US" sz="3600" b="1" dirty="0" err="1" smtClean="0"/>
              <a:t>nCoV</a:t>
            </a:r>
            <a:r>
              <a:rPr lang="fa-IR" sz="3600" b="1" dirty="0" smtClean="0"/>
              <a:t>) </a:t>
            </a:r>
            <a:r>
              <a:rPr lang="en-US" sz="3600" b="1" dirty="0" smtClean="0"/>
              <a:t> </a:t>
            </a:r>
            <a:r>
              <a:rPr lang="fa-IR" sz="3600" b="1" dirty="0"/>
              <a:t>در </a:t>
            </a:r>
            <a:r>
              <a:rPr lang="fa-IR" sz="3600" b="1" dirty="0" smtClean="0"/>
              <a:t>چین</a:t>
            </a:r>
            <a:endParaRPr lang="fa-IR" sz="3600" dirty="0">
              <a:cs typeface="2  Koodak" panose="00000700000000000000" pitchFamily="2" charset="-78"/>
            </a:endParaRPr>
          </a:p>
        </p:txBody>
      </p:sp>
      <p:sp>
        <p:nvSpPr>
          <p:cNvPr id="4" name="Slide Number Placeholder 3">
            <a:extLst>
              <a:ext uri="{FF2B5EF4-FFF2-40B4-BE49-F238E27FC236}">
                <a16:creationId xmlns:a16="http://schemas.microsoft.com/office/drawing/2014/main" id="{448E1F33-1038-4BD5-8E3B-191F70B56A77}"/>
              </a:ext>
            </a:extLst>
          </p:cNvPr>
          <p:cNvSpPr>
            <a:spLocks noGrp="1"/>
          </p:cNvSpPr>
          <p:nvPr>
            <p:ph type="sldNum" sz="quarter" idx="12"/>
          </p:nvPr>
        </p:nvSpPr>
        <p:spPr>
          <a:xfrm>
            <a:off x="28803" y="5516888"/>
            <a:ext cx="811019" cy="503578"/>
          </a:xfrm>
        </p:spPr>
        <p:txBody>
          <a:bodyPr/>
          <a:lstStyle/>
          <a:p>
            <a:fld id="{4D0F3DCE-0E84-483C-AC03-2AC3B96AE6D1}" type="slidenum">
              <a:rPr lang="fa-IR" smtClean="0"/>
              <a:t>2</a:t>
            </a:fld>
            <a:endParaRPr lang="fa-IR"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4740"/>
          <a:stretch/>
        </p:blipFill>
        <p:spPr>
          <a:xfrm>
            <a:off x="1370789" y="1897824"/>
            <a:ext cx="10217902" cy="4624617"/>
          </a:xfrm>
          <a:prstGeom prst="rect">
            <a:avLst/>
          </a:prstGeom>
        </p:spPr>
      </p:pic>
    </p:spTree>
    <p:extLst>
      <p:ext uri="{BB962C8B-B14F-4D97-AF65-F5344CB8AC3E}">
        <p14:creationId xmlns:p14="http://schemas.microsoft.com/office/powerpoint/2010/main" val="419445234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20</a:t>
            </a:fld>
            <a:endParaRPr lang="fa-I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50" y="0"/>
            <a:ext cx="7409820" cy="6873200"/>
          </a:xfrm>
          <a:prstGeom prst="rect">
            <a:avLst/>
          </a:prstGeom>
        </p:spPr>
      </p:pic>
    </p:spTree>
    <p:extLst>
      <p:ext uri="{BB962C8B-B14F-4D97-AF65-F5344CB8AC3E}">
        <p14:creationId xmlns:p14="http://schemas.microsoft.com/office/powerpoint/2010/main" val="328352260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21</a:t>
            </a:fld>
            <a:endParaRPr lang="fa-I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332"/>
          <a:stretch/>
        </p:blipFill>
        <p:spPr>
          <a:xfrm>
            <a:off x="2441197" y="-1"/>
            <a:ext cx="6990372" cy="6886055"/>
          </a:xfrm>
          <a:prstGeom prst="rect">
            <a:avLst/>
          </a:prstGeom>
        </p:spPr>
      </p:pic>
    </p:spTree>
    <p:extLst>
      <p:ext uri="{BB962C8B-B14F-4D97-AF65-F5344CB8AC3E}">
        <p14:creationId xmlns:p14="http://schemas.microsoft.com/office/powerpoint/2010/main" val="53550364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22</a:t>
            </a:fld>
            <a:endParaRPr lang="fa-I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16064212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55335"/>
            <a:ext cx="9603275" cy="1049235"/>
          </a:xfrm>
        </p:spPr>
        <p:txBody>
          <a:bodyPr/>
          <a:lstStyle/>
          <a:p>
            <a:pPr algn="ctr"/>
            <a:r>
              <a:rPr lang="fa-IR" b="1" dirty="0"/>
              <a:t>پیشگیری و درمان ویروس کرونا</a:t>
            </a:r>
            <a:br>
              <a:rPr lang="fa-IR" b="1" dirty="0"/>
            </a:br>
            <a:endParaRPr lang="en-US" dirty="0"/>
          </a:p>
        </p:txBody>
      </p:sp>
      <p:sp>
        <p:nvSpPr>
          <p:cNvPr id="3" name="Content Placeholder 2"/>
          <p:cNvSpPr>
            <a:spLocks noGrp="1"/>
          </p:cNvSpPr>
          <p:nvPr>
            <p:ph idx="1"/>
          </p:nvPr>
        </p:nvSpPr>
        <p:spPr>
          <a:xfrm>
            <a:off x="1451579" y="1031846"/>
            <a:ext cx="9603275" cy="4966282"/>
          </a:xfrm>
        </p:spPr>
        <p:txBody>
          <a:bodyPr>
            <a:normAutofit lnSpcReduction="10000"/>
          </a:bodyPr>
          <a:lstStyle/>
          <a:p>
            <a:r>
              <a:rPr lang="fa-IR" dirty="0"/>
              <a:t>هیچ واکسنی برای کرونا ویروس وجود ندارد. برای جلوگیری از ابتلا به ویروس کرونا، همان کارهایی را انجام دهید که از سرماخوردگی پیشگیری می کند:</a:t>
            </a:r>
          </a:p>
          <a:p>
            <a:r>
              <a:rPr lang="fa-IR" dirty="0"/>
              <a:t>دستان خود را کاملا با صابون و آب گرم یا با یک ضدعفونی کننده مبتنی بر الکل بشویید.</a:t>
            </a:r>
          </a:p>
          <a:p>
            <a:r>
              <a:rPr lang="fa-IR" dirty="0"/>
              <a:t>دست و انگشتان را از چشم، بینی و دهان خود دور نگه دارید.</a:t>
            </a:r>
          </a:p>
          <a:p>
            <a:r>
              <a:rPr lang="fa-IR" dirty="0"/>
              <a:t>از تماس نزدیک با افراد آلوده خودداری کنید.</a:t>
            </a:r>
          </a:p>
          <a:p>
            <a:r>
              <a:rPr lang="fa-IR" dirty="0"/>
              <a:t>شما به همان روشی که سرماخوردگی را درمان می کنید، می توانید عفونت کرونا ویروس را نیز درمان می کنید:</a:t>
            </a:r>
          </a:p>
          <a:p>
            <a:r>
              <a:rPr lang="fa-IR" dirty="0"/>
              <a:t>استراحت کنید.</a:t>
            </a:r>
          </a:p>
          <a:p>
            <a:r>
              <a:rPr lang="fa-IR" dirty="0"/>
              <a:t>مایعات فراوان بنوشید.</a:t>
            </a:r>
          </a:p>
          <a:p>
            <a:r>
              <a:rPr lang="fa-IR" dirty="0"/>
              <a:t>برای رفع گلو درد و تب از داروهای بدون نسخه استفاده کنید اما به کودکان یا نوجوانان زیر ۱۹ سال آسپرین ندهید. به جای آن از ایبوپروفن یا استامینوفن استفاده کنید.</a:t>
            </a:r>
          </a:p>
          <a:p>
            <a:r>
              <a:rPr lang="fa-IR" dirty="0"/>
              <a:t>مرطوب کننده یا دوش بخار نیز می تواند به سهولت در درمان گلو درد و خارش کمک کند</a:t>
            </a:r>
            <a:r>
              <a:rPr lang="fa-IR" dirty="0" smtClean="0"/>
              <a:t>.</a:t>
            </a:r>
            <a:endParaRPr lang="fa-IR" dirty="0"/>
          </a:p>
        </p:txBody>
      </p:sp>
      <p:sp>
        <p:nvSpPr>
          <p:cNvPr id="4" name="Slide Number Placeholder 3"/>
          <p:cNvSpPr>
            <a:spLocks noGrp="1"/>
          </p:cNvSpPr>
          <p:nvPr>
            <p:ph type="sldNum" sz="quarter" idx="12"/>
          </p:nvPr>
        </p:nvSpPr>
        <p:spPr/>
        <p:txBody>
          <a:bodyPr/>
          <a:lstStyle/>
          <a:p>
            <a:fld id="{4D0F3DCE-0E84-483C-AC03-2AC3B96AE6D1}" type="slidenum">
              <a:rPr lang="fa-IR" smtClean="0"/>
              <a:t>23</a:t>
            </a:fld>
            <a:endParaRPr lang="fa-IR"/>
          </a:p>
        </p:txBody>
      </p:sp>
    </p:spTree>
    <p:extLst>
      <p:ext uri="{BB962C8B-B14F-4D97-AF65-F5344CB8AC3E}">
        <p14:creationId xmlns:p14="http://schemas.microsoft.com/office/powerpoint/2010/main" val="291660634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درمان کرونا</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5961183"/>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D0F3DCE-0E84-483C-AC03-2AC3B96AE6D1}" type="slidenum">
              <a:rPr lang="fa-IR" smtClean="0"/>
              <a:t>24</a:t>
            </a:fld>
            <a:endParaRPr lang="fa-IR"/>
          </a:p>
        </p:txBody>
      </p:sp>
    </p:spTree>
    <p:extLst>
      <p:ext uri="{BB962C8B-B14F-4D97-AF65-F5344CB8AC3E}">
        <p14:creationId xmlns:p14="http://schemas.microsoft.com/office/powerpoint/2010/main" val="23108993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8" name="click.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05808303"/>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D0F3DCE-0E84-483C-AC03-2AC3B96AE6D1}" type="slidenum">
              <a:rPr lang="fa-IR" smtClean="0"/>
              <a:t>25</a:t>
            </a:fld>
            <a:endParaRPr lang="fa-IR"/>
          </a:p>
        </p:txBody>
      </p:sp>
    </p:spTree>
    <p:extLst>
      <p:ext uri="{BB962C8B-B14F-4D97-AF65-F5344CB8AC3E}">
        <p14:creationId xmlns:p14="http://schemas.microsoft.com/office/powerpoint/2010/main" val="41377052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8" name="click.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تشخیص ابتلا به ویروس کرونا</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4167498"/>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D0F3DCE-0E84-483C-AC03-2AC3B96AE6D1}" type="slidenum">
              <a:rPr lang="fa-IR" smtClean="0"/>
              <a:t>26</a:t>
            </a:fld>
            <a:endParaRPr lang="fa-IR"/>
          </a:p>
        </p:txBody>
      </p:sp>
    </p:spTree>
    <p:extLst>
      <p:ext uri="{BB962C8B-B14F-4D97-AF65-F5344CB8AC3E}">
        <p14:creationId xmlns:p14="http://schemas.microsoft.com/office/powerpoint/2010/main" val="953906197"/>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8" name="click.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یکی از راههای تشخیص ویروس کرونا نمونه برداری از مخاط بینی و گلو و خون است</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1453" y="2346886"/>
            <a:ext cx="4286250" cy="2838450"/>
          </a:xfrm>
        </p:spPr>
      </p:pic>
      <p:sp>
        <p:nvSpPr>
          <p:cNvPr id="4" name="Slide Number Placeholder 3"/>
          <p:cNvSpPr>
            <a:spLocks noGrp="1"/>
          </p:cNvSpPr>
          <p:nvPr>
            <p:ph type="sldNum" sz="quarter" idx="12"/>
          </p:nvPr>
        </p:nvSpPr>
        <p:spPr/>
        <p:txBody>
          <a:bodyPr/>
          <a:lstStyle/>
          <a:p>
            <a:fld id="{4D0F3DCE-0E84-483C-AC03-2AC3B96AE6D1}" type="slidenum">
              <a:rPr lang="fa-IR" smtClean="0"/>
              <a:t>27</a:t>
            </a:fld>
            <a:endParaRPr lang="fa-IR"/>
          </a:p>
        </p:txBody>
      </p:sp>
      <p:sp>
        <p:nvSpPr>
          <p:cNvPr id="6" name="Content Placeholder 2"/>
          <p:cNvSpPr txBox="1">
            <a:spLocks/>
          </p:cNvSpPr>
          <p:nvPr/>
        </p:nvSpPr>
        <p:spPr>
          <a:xfrm>
            <a:off x="6920917" y="2015732"/>
            <a:ext cx="4133937" cy="3990785"/>
          </a:xfrm>
          <a:prstGeom prst="rect">
            <a:avLst/>
          </a:prstGeom>
        </p:spPr>
        <p:txBody>
          <a:bodyPr vert="horz" lIns="91440" tIns="45720" rIns="91440" bIns="45720" rtlCol="0" anchor="t">
            <a:normAutofit/>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fa-IR" dirty="0" smtClean="0"/>
              <a:t>یک تکنسین آزمایشگاه یا نمونه ای از خون شما را با سوزن بیرون می کشد یا از یک نمونه گیر پنبه ای استفاده می کند تا یک نمونه کوچک بزاق یا ترشحات تنفسی را از بینی شما یا قسمت پشت گلو  بگیرد. سپس نمونه برای تأیید وجود ماده ویروسی یا آنتی بادی هایی که به ویروس پاسخ می دهند به یک مرکز آزمایشگاه ارسال می شود.</a:t>
            </a:r>
            <a:endParaRPr lang="en-US" dirty="0"/>
          </a:p>
        </p:txBody>
      </p:sp>
    </p:spTree>
    <p:extLst>
      <p:ext uri="{BB962C8B-B14F-4D97-AF65-F5344CB8AC3E}">
        <p14:creationId xmlns:p14="http://schemas.microsoft.com/office/powerpoint/2010/main" val="2608517770"/>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98973"/>
            <a:ext cx="9603275" cy="1049235"/>
          </a:xfrm>
        </p:spPr>
        <p:txBody>
          <a:bodyPr/>
          <a:lstStyle/>
          <a:p>
            <a:pPr algn="ctr"/>
            <a:r>
              <a:rPr lang="fa-IR" b="1" dirty="0"/>
              <a:t>چه کسانی بیشتر در معرض ابتلا به کرونا قرار دارند؟</a:t>
            </a:r>
            <a:br>
              <a:rPr lang="fa-IR" b="1" dirty="0"/>
            </a:br>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28</a:t>
            </a:fld>
            <a:endParaRPr lang="fa-I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18366598"/>
              </p:ext>
            </p:extLst>
          </p:nvPr>
        </p:nvGraphicFramePr>
        <p:xfrm>
          <a:off x="1291079" y="2147581"/>
          <a:ext cx="9603275" cy="318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37805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8" name="click.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357" y="360727"/>
            <a:ext cx="9603275" cy="5603845"/>
          </a:xfrm>
        </p:spPr>
        <p:txBody>
          <a:bodyPr>
            <a:normAutofit/>
          </a:bodyPr>
          <a:lstStyle/>
          <a:p>
            <a:r>
              <a:rPr lang="fa-IR" dirty="0"/>
              <a:t>به طور کلی اگر هر یک از شرایط زیر را دارید، بیشتر از دیگران نیاز است از ابتلا به بیماری پیشگیری کنید:</a:t>
            </a:r>
          </a:p>
          <a:p>
            <a:r>
              <a:rPr lang="fa-IR" dirty="0"/>
              <a:t>سالمندان</a:t>
            </a:r>
          </a:p>
          <a:p>
            <a:r>
              <a:rPr lang="fa-IR" dirty="0"/>
              <a:t>بیماری های خود ایمنی مثل </a:t>
            </a:r>
            <a:r>
              <a:rPr lang="en-US" dirty="0"/>
              <a:t>MS</a:t>
            </a:r>
          </a:p>
          <a:p>
            <a:r>
              <a:rPr lang="fa-IR" dirty="0"/>
              <a:t>آسم و بیماری های تنفسی</a:t>
            </a:r>
          </a:p>
          <a:p>
            <a:r>
              <a:rPr lang="fa-IR" dirty="0"/>
              <a:t>سرطان</a:t>
            </a:r>
          </a:p>
          <a:p>
            <a:r>
              <a:rPr lang="fa-IR" dirty="0"/>
              <a:t>مشکلات قلبی و عروقی</a:t>
            </a:r>
          </a:p>
          <a:p>
            <a:r>
              <a:rPr lang="fa-IR" dirty="0"/>
              <a:t>دیابت</a:t>
            </a:r>
          </a:p>
          <a:p>
            <a:r>
              <a:rPr lang="fa-IR" dirty="0"/>
              <a:t>فشار خون بالا</a:t>
            </a:r>
          </a:p>
          <a:p>
            <a:r>
              <a:rPr lang="fa-IR" dirty="0"/>
              <a:t>اگر هیچ کدام از موارد بالا را ندارید، به سیستم ایمنی بدن خود اعتماد کنید. سیستم ایمنی در بدن سالم، معمولا با رعایت موارد لازم و پس از طی دوره بیماری، بهبود میابد.</a:t>
            </a:r>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29</a:t>
            </a:fld>
            <a:endParaRPr lang="fa-IR"/>
          </a:p>
        </p:txBody>
      </p:sp>
    </p:spTree>
    <p:extLst>
      <p:ext uri="{BB962C8B-B14F-4D97-AF65-F5344CB8AC3E}">
        <p14:creationId xmlns:p14="http://schemas.microsoft.com/office/powerpoint/2010/main" val="1948141006"/>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3</a:t>
            </a:fld>
            <a:endParaRPr lang="fa-I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2477"/>
          <a:stretch/>
        </p:blipFill>
        <p:spPr>
          <a:xfrm>
            <a:off x="716525" y="444614"/>
            <a:ext cx="10962212" cy="5209565"/>
          </a:xfrm>
          <a:prstGeom prst="rect">
            <a:avLst/>
          </a:prstGeom>
        </p:spPr>
      </p:pic>
    </p:spTree>
    <p:extLst>
      <p:ext uri="{BB962C8B-B14F-4D97-AF65-F5344CB8AC3E}">
        <p14:creationId xmlns:p14="http://schemas.microsoft.com/office/powerpoint/2010/main" val="190828258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00670927"/>
              </p:ext>
            </p:extLst>
          </p:nvPr>
        </p:nvGraphicFramePr>
        <p:xfrm>
          <a:off x="1451579" y="343949"/>
          <a:ext cx="9603275" cy="1509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4D0F3DCE-0E84-483C-AC03-2AC3B96AE6D1}" type="slidenum">
              <a:rPr lang="fa-IR" smtClean="0"/>
              <a:t>30</a:t>
            </a:fld>
            <a:endParaRPr lang="fa-I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9218" y="2087693"/>
            <a:ext cx="5379615" cy="3586410"/>
          </a:xfrm>
          <a:prstGeom prst="rect">
            <a:avLst/>
          </a:prstGeom>
        </p:spPr>
      </p:pic>
    </p:spTree>
    <p:extLst>
      <p:ext uri="{BB962C8B-B14F-4D97-AF65-F5344CB8AC3E}">
        <p14:creationId xmlns:p14="http://schemas.microsoft.com/office/powerpoint/2010/main" val="93356460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9" name="click.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336B-973A-44BE-8CA8-E2B958877C13}"/>
              </a:ext>
            </a:extLst>
          </p:cNvPr>
          <p:cNvSpPr>
            <a:spLocks noGrp="1"/>
          </p:cNvSpPr>
          <p:nvPr>
            <p:ph type="ctrTitle"/>
          </p:nvPr>
        </p:nvSpPr>
        <p:spPr>
          <a:xfrm>
            <a:off x="1080405" y="337039"/>
            <a:ext cx="10232525" cy="735948"/>
          </a:xfrm>
        </p:spPr>
        <p:txBody>
          <a:bodyPr>
            <a:normAutofit fontScale="90000"/>
          </a:bodyPr>
          <a:lstStyle/>
          <a:p>
            <a:pPr algn="ctr"/>
            <a:r>
              <a:rPr lang="fa-IR" sz="5400" b="1" dirty="0">
                <a:solidFill>
                  <a:srgbClr val="00B050"/>
                </a:solidFill>
              </a:rPr>
              <a:t>هشیار باشید اما وحشت‌زده </a:t>
            </a:r>
            <a:r>
              <a:rPr lang="fa-IR" sz="5400" b="1" dirty="0" smtClean="0">
                <a:solidFill>
                  <a:srgbClr val="00B050"/>
                </a:solidFill>
              </a:rPr>
              <a:t>نه !</a:t>
            </a:r>
            <a:endParaRPr lang="fa-IR" sz="5400" dirty="0">
              <a:solidFill>
                <a:srgbClr val="00B050"/>
              </a:solidFill>
              <a:cs typeface="2  Koodak" panose="00000700000000000000" pitchFamily="2" charset="-78"/>
            </a:endParaRPr>
          </a:p>
        </p:txBody>
      </p:sp>
      <p:sp>
        <p:nvSpPr>
          <p:cNvPr id="3" name="Subtitle 2">
            <a:extLst>
              <a:ext uri="{FF2B5EF4-FFF2-40B4-BE49-F238E27FC236}">
                <a16:creationId xmlns:a16="http://schemas.microsoft.com/office/drawing/2014/main" id="{F997B964-978C-4246-BB73-E4838679D8F4}"/>
              </a:ext>
            </a:extLst>
          </p:cNvPr>
          <p:cNvSpPr>
            <a:spLocks noGrp="1"/>
          </p:cNvSpPr>
          <p:nvPr>
            <p:ph type="subTitle" idx="1"/>
          </p:nvPr>
        </p:nvSpPr>
        <p:spPr>
          <a:xfrm>
            <a:off x="1144820" y="1072987"/>
            <a:ext cx="10232525" cy="944066"/>
          </a:xfrm>
        </p:spPr>
        <p:txBody>
          <a:bodyPr>
            <a:normAutofit lnSpcReduction="10000"/>
          </a:bodyPr>
          <a:lstStyle/>
          <a:p>
            <a:pPr algn="r"/>
            <a:r>
              <a:rPr lang="fa-IR" dirty="0"/>
              <a:t>تا کنون </a:t>
            </a:r>
            <a:r>
              <a:rPr lang="fa-IR" dirty="0" smtClean="0"/>
              <a:t>افراد زیادی </a:t>
            </a:r>
            <a:r>
              <a:rPr lang="fa-IR" dirty="0"/>
              <a:t>به این ویروس آلوده شده‌اند و تعدادی جان خود را از دست داده‌اند. </a:t>
            </a:r>
            <a:endParaRPr lang="fa-IR" dirty="0" smtClean="0"/>
          </a:p>
          <a:p>
            <a:pPr algn="r"/>
            <a:r>
              <a:rPr lang="fa-IR" dirty="0" smtClean="0"/>
              <a:t>در </a:t>
            </a:r>
            <a:r>
              <a:rPr lang="fa-IR" dirty="0"/>
              <a:t>این بین تعدادی از افراد آلوده به این ویروس درمان شده‌اند</a:t>
            </a:r>
            <a:r>
              <a:rPr lang="fa-IR" dirty="0" smtClean="0"/>
              <a:t>.</a:t>
            </a:r>
            <a:endParaRPr lang="fa-IR" dirty="0">
              <a:effectLst>
                <a:outerShdw blurRad="38100" dist="38100" dir="2700000" algn="tl">
                  <a:srgbClr val="000000">
                    <a:alpha val="43137"/>
                  </a:srgbClr>
                </a:outerShdw>
              </a:effectLst>
              <a:cs typeface="2  Titr" panose="00000700000000000000" pitchFamily="2" charset="-78"/>
            </a:endParaRPr>
          </a:p>
        </p:txBody>
      </p:sp>
      <p:sp>
        <p:nvSpPr>
          <p:cNvPr id="4" name="Slide Number Placeholder 3">
            <a:extLst>
              <a:ext uri="{FF2B5EF4-FFF2-40B4-BE49-F238E27FC236}">
                <a16:creationId xmlns:a16="http://schemas.microsoft.com/office/drawing/2014/main" id="{50361F64-44BB-4456-B77C-60F26ACB24C2}"/>
              </a:ext>
            </a:extLst>
          </p:cNvPr>
          <p:cNvSpPr>
            <a:spLocks noGrp="1"/>
          </p:cNvSpPr>
          <p:nvPr>
            <p:ph type="sldNum" sz="quarter" idx="12"/>
          </p:nvPr>
        </p:nvSpPr>
        <p:spPr>
          <a:xfrm>
            <a:off x="28803" y="5312607"/>
            <a:ext cx="811019" cy="503578"/>
          </a:xfrm>
        </p:spPr>
        <p:txBody>
          <a:bodyPr/>
          <a:lstStyle/>
          <a:p>
            <a:fld id="{4D0F3DCE-0E84-483C-AC03-2AC3B96AE6D1}" type="slidenum">
              <a:rPr lang="fa-IR" smtClean="0"/>
              <a:t>31</a:t>
            </a:fld>
            <a:endParaRPr lang="fa-IR"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0703"/>
          <a:stretch/>
        </p:blipFill>
        <p:spPr>
          <a:xfrm>
            <a:off x="2387431" y="2122415"/>
            <a:ext cx="8172146" cy="4735585"/>
          </a:xfrm>
          <a:prstGeom prst="rect">
            <a:avLst/>
          </a:prstGeom>
        </p:spPr>
      </p:pic>
    </p:spTree>
    <p:extLst>
      <p:ext uri="{BB962C8B-B14F-4D97-AF65-F5344CB8AC3E}">
        <p14:creationId xmlns:p14="http://schemas.microsoft.com/office/powerpoint/2010/main" val="369669121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0F3DCE-0E84-483C-AC03-2AC3B96AE6D1}" type="slidenum">
              <a:rPr lang="fa-IR" smtClean="0"/>
              <a:t>32</a:t>
            </a:fld>
            <a:endParaRPr lang="fa-I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9297"/>
          <a:stretch/>
        </p:blipFill>
        <p:spPr>
          <a:xfrm>
            <a:off x="2021747" y="0"/>
            <a:ext cx="8738670" cy="6858000"/>
          </a:xfrm>
          <a:prstGeom prst="rect">
            <a:avLst/>
          </a:prstGeom>
        </p:spPr>
      </p:pic>
    </p:spTree>
    <p:extLst>
      <p:ext uri="{BB962C8B-B14F-4D97-AF65-F5344CB8AC3E}">
        <p14:creationId xmlns:p14="http://schemas.microsoft.com/office/powerpoint/2010/main" val="2007812445"/>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4" name="click.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b="4266"/>
          <a:stretch/>
        </p:blipFill>
        <p:spPr>
          <a:xfrm>
            <a:off x="1451579" y="2125182"/>
            <a:ext cx="4093544" cy="3918935"/>
          </a:xfrm>
        </p:spPr>
      </p:pic>
      <p:sp>
        <p:nvSpPr>
          <p:cNvPr id="4" name="Slide Number Placeholder 3"/>
          <p:cNvSpPr>
            <a:spLocks noGrp="1"/>
          </p:cNvSpPr>
          <p:nvPr>
            <p:ph type="sldNum" sz="quarter" idx="12"/>
          </p:nvPr>
        </p:nvSpPr>
        <p:spPr/>
        <p:txBody>
          <a:bodyPr/>
          <a:lstStyle/>
          <a:p>
            <a:pPr algn="ctr"/>
            <a:fld id="{4D0F3DCE-0E84-483C-AC03-2AC3B96AE6D1}" type="slidenum">
              <a:rPr lang="fa-IR" smtClean="0"/>
              <a:pPr algn="ctr"/>
              <a:t>33</a:t>
            </a:fld>
            <a:endParaRPr lang="fa-IR"/>
          </a:p>
        </p:txBody>
      </p:sp>
      <p:graphicFrame>
        <p:nvGraphicFramePr>
          <p:cNvPr id="8" name="Diagram 7"/>
          <p:cNvGraphicFramePr/>
          <p:nvPr>
            <p:extLst>
              <p:ext uri="{D42A27DB-BD31-4B8C-83A1-F6EECF244321}">
                <p14:modId xmlns:p14="http://schemas.microsoft.com/office/powerpoint/2010/main" val="2165126953"/>
              </p:ext>
            </p:extLst>
          </p:nvPr>
        </p:nvGraphicFramePr>
        <p:xfrm>
          <a:off x="6049264" y="2239862"/>
          <a:ext cx="4983060" cy="3380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7968" y="212112"/>
            <a:ext cx="7162593" cy="1552828"/>
          </a:xfrm>
          <a:prstGeom prst="rect">
            <a:avLst/>
          </a:prstGeom>
        </p:spPr>
      </p:pic>
    </p:spTree>
    <p:extLst>
      <p:ext uri="{BB962C8B-B14F-4D97-AF65-F5344CB8AC3E}">
        <p14:creationId xmlns:p14="http://schemas.microsoft.com/office/powerpoint/2010/main" val="21634646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10" name="click.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336B-973A-44BE-8CA8-E2B958877C13}"/>
              </a:ext>
            </a:extLst>
          </p:cNvPr>
          <p:cNvSpPr>
            <a:spLocks noGrp="1"/>
          </p:cNvSpPr>
          <p:nvPr>
            <p:ph type="ctrTitle"/>
          </p:nvPr>
        </p:nvSpPr>
        <p:spPr>
          <a:xfrm>
            <a:off x="979737" y="194554"/>
            <a:ext cx="10232525" cy="977622"/>
          </a:xfrm>
        </p:spPr>
        <p:txBody>
          <a:bodyPr>
            <a:normAutofit/>
          </a:bodyPr>
          <a:lstStyle/>
          <a:p>
            <a:pPr algn="ctr"/>
            <a:r>
              <a:rPr lang="fa-IR" b="1" dirty="0"/>
              <a:t>ویروس کرونا از کجا پیدا شد</a:t>
            </a:r>
            <a:r>
              <a:rPr lang="fa-IR" b="1" dirty="0" smtClean="0"/>
              <a:t>؟</a:t>
            </a:r>
            <a:endParaRPr lang="fa-IR" dirty="0">
              <a:cs typeface="2  Koodak" panose="00000700000000000000" pitchFamily="2" charset="-78"/>
            </a:endParaRPr>
          </a:p>
        </p:txBody>
      </p:sp>
      <p:sp>
        <p:nvSpPr>
          <p:cNvPr id="3" name="Subtitle 2">
            <a:extLst>
              <a:ext uri="{FF2B5EF4-FFF2-40B4-BE49-F238E27FC236}">
                <a16:creationId xmlns:a16="http://schemas.microsoft.com/office/drawing/2014/main" id="{F997B964-978C-4246-BB73-E4838679D8F4}"/>
              </a:ext>
            </a:extLst>
          </p:cNvPr>
          <p:cNvSpPr>
            <a:spLocks noGrp="1"/>
          </p:cNvSpPr>
          <p:nvPr>
            <p:ph type="subTitle" idx="1"/>
          </p:nvPr>
        </p:nvSpPr>
        <p:spPr>
          <a:xfrm>
            <a:off x="1119653" y="1355142"/>
            <a:ext cx="10232525" cy="4610910"/>
          </a:xfrm>
        </p:spPr>
        <p:txBody>
          <a:bodyPr/>
          <a:lstStyle/>
          <a:p>
            <a:pPr algn="just"/>
            <a:r>
              <a:rPr lang="fa-IR" dirty="0"/>
              <a:t>در پایان ماه </a:t>
            </a:r>
            <a:r>
              <a:rPr lang="fa-IR" dirty="0" smtClean="0"/>
              <a:t>دسامبر2019  </a:t>
            </a:r>
            <a:r>
              <a:rPr lang="fa-IR" dirty="0"/>
              <a:t>مسؤولان سلامت عمومی چین به سازمان جهانی بهداشت اعلام کردند که ویروس جدید و ناشناخته‌ای باعث نوعی بیماری با علائمی شبیه به ذات‌الریه در شهر ووهان شده است. آن‌ها فورا تشخیص دادند که این ویروس از خانواده‌ی ویروس کرونا است و به سرعت در حال تکثیر و راه‌یابی به بیرون از شهر ووهان است.</a:t>
            </a:r>
          </a:p>
          <a:p>
            <a:pPr algn="just"/>
            <a:r>
              <a:rPr lang="fa-IR" dirty="0"/>
              <a:t>ویروس کرونا بین تمام حیوانات رایج است و گاهی می‌تواند با تغییر شکل انسان‌ها را هم آلوده کند. تا کنون از ابتدای سال ۲۰۰۰ سه نوع دیگر از ویروس کرونا به انسان‌ها سرایت کرده و باعث شیوع سارس (</a:t>
            </a:r>
            <a:r>
              <a:rPr lang="en-US" dirty="0" smtClean="0"/>
              <a:t>SARS</a:t>
            </a:r>
            <a:r>
              <a:rPr lang="fa-IR" dirty="0" smtClean="0"/>
              <a:t>)</a:t>
            </a:r>
            <a:r>
              <a:rPr lang="en-US" dirty="0" smtClean="0"/>
              <a:t> </a:t>
            </a:r>
            <a:r>
              <a:rPr lang="fa-IR" dirty="0"/>
              <a:t>در سال ۲۰۰۲ و مرس (</a:t>
            </a:r>
            <a:r>
              <a:rPr lang="en-US" dirty="0" smtClean="0"/>
              <a:t>MERS</a:t>
            </a:r>
            <a:r>
              <a:rPr lang="fa-IR" dirty="0" smtClean="0"/>
              <a:t>)</a:t>
            </a:r>
            <a:r>
              <a:rPr lang="en-US" dirty="0" smtClean="0"/>
              <a:t> </a:t>
            </a:r>
            <a:r>
              <a:rPr lang="fa-IR" dirty="0"/>
              <a:t>در سال ۲۰۱۲ شده است</a:t>
            </a:r>
            <a:r>
              <a:rPr lang="fa-IR" dirty="0" smtClean="0"/>
              <a:t>.</a:t>
            </a:r>
          </a:p>
          <a:p>
            <a:pPr algn="just"/>
            <a:r>
              <a:rPr lang="fa-IR" dirty="0"/>
              <a:t>ویروس کرونا (</a:t>
            </a:r>
            <a:r>
              <a:rPr lang="en-US" dirty="0" smtClean="0"/>
              <a:t>Coronavirus</a:t>
            </a:r>
            <a:r>
              <a:rPr lang="fa-IR" dirty="0" smtClean="0"/>
              <a:t>)</a:t>
            </a:r>
            <a:r>
              <a:rPr lang="en-US" dirty="0" smtClean="0"/>
              <a:t> </a:t>
            </a:r>
            <a:r>
              <a:rPr lang="fa-IR" dirty="0"/>
              <a:t>نوعی ویروس شایع است که باعث ایجاد عفونت در بینی، سینوس ها یا قسمت فوقانی گلوی شما می شود. بیشتر ویروس های کرونا خطرناک نیستند اما برخی از انواع آنها جدی هستند. حدود ۸۵۸ نفر در اثر سندرم تنفسی خاورمیانه (</a:t>
            </a:r>
            <a:r>
              <a:rPr lang="en-US" dirty="0" smtClean="0"/>
              <a:t>MERS</a:t>
            </a:r>
            <a:r>
              <a:rPr lang="fa-IR" dirty="0" smtClean="0"/>
              <a:t>)</a:t>
            </a:r>
            <a:r>
              <a:rPr lang="en-US" dirty="0" smtClean="0"/>
              <a:t> </a:t>
            </a:r>
            <a:r>
              <a:rPr lang="fa-IR" dirty="0"/>
              <a:t>جان خود را از دست داده اند که نخستین بار در سال ۲۰۱۲ در عربستان سعودی و سپس در کشورهای دیگر در خاورمیانه، آفریقا، آسیا و اروپا ظاهر شد.</a:t>
            </a:r>
          </a:p>
        </p:txBody>
      </p:sp>
    </p:spTree>
    <p:extLst>
      <p:ext uri="{BB962C8B-B14F-4D97-AF65-F5344CB8AC3E}">
        <p14:creationId xmlns:p14="http://schemas.microsoft.com/office/powerpoint/2010/main" val="167184244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43949"/>
            <a:ext cx="9603275" cy="1509805"/>
          </a:xfrm>
        </p:spPr>
        <p:txBody>
          <a:bodyPr>
            <a:normAutofit/>
          </a:bodyPr>
          <a:lstStyle/>
          <a:p>
            <a:pPr algn="r"/>
            <a:r>
              <a:rPr lang="fa-IR" dirty="0"/>
              <a:t>در آپریل ۲۰۱۴، اولین آمریکایی مبتلا به </a:t>
            </a:r>
            <a:r>
              <a:rPr lang="en-US" dirty="0"/>
              <a:t>MERS </a:t>
            </a:r>
            <a:r>
              <a:rPr lang="fa-IR" dirty="0"/>
              <a:t>در ایندیانا بستری شد و یک مورد دیگر نیز در فلوریدا گزارش شد. </a:t>
            </a:r>
            <a:endParaRPr lang="en-US" dirty="0"/>
          </a:p>
        </p:txBody>
      </p:sp>
      <p:sp>
        <p:nvSpPr>
          <p:cNvPr id="3" name="Content Placeholder 2"/>
          <p:cNvSpPr>
            <a:spLocks noGrp="1"/>
          </p:cNvSpPr>
          <p:nvPr>
            <p:ph idx="1"/>
          </p:nvPr>
        </p:nvSpPr>
        <p:spPr/>
        <p:txBody>
          <a:bodyPr>
            <a:normAutofit fontScale="92500" lnSpcReduction="10000"/>
          </a:bodyPr>
          <a:lstStyle/>
          <a:p>
            <a:r>
              <a:rPr lang="fa-IR" dirty="0" smtClean="0"/>
              <a:t>در </a:t>
            </a:r>
            <a:r>
              <a:rPr lang="fa-IR" dirty="0"/>
              <a:t>ماه می ۲۰۱۵، شیوع </a:t>
            </a:r>
            <a:r>
              <a:rPr lang="en-US" dirty="0"/>
              <a:t>MERS </a:t>
            </a:r>
            <a:r>
              <a:rPr lang="fa-IR" dirty="0"/>
              <a:t>در کره رخ داد که بزرگترین شیوع خارج از شبه جزیره عربستان بود. در سال ۲۰۰۳، ۷۷۴ نفر در اثر شیوع سندرم تنفسی حاد شدید (</a:t>
            </a:r>
            <a:r>
              <a:rPr lang="en-US" dirty="0" smtClean="0"/>
              <a:t>SARS</a:t>
            </a:r>
            <a:r>
              <a:rPr lang="fa-IR" dirty="0" smtClean="0"/>
              <a:t>)</a:t>
            </a:r>
            <a:r>
              <a:rPr lang="en-US" dirty="0" smtClean="0"/>
              <a:t> </a:t>
            </a:r>
            <a:r>
              <a:rPr lang="fa-IR" dirty="0"/>
              <a:t>درگذشتند. از سال ۲۰۱۵، هیچ گزارش بیشتری از موارد </a:t>
            </a:r>
            <a:r>
              <a:rPr lang="en-US" dirty="0"/>
              <a:t>SARS </a:t>
            </a:r>
            <a:r>
              <a:rPr lang="fa-IR" dirty="0"/>
              <a:t>ثبت نشده است. </a:t>
            </a:r>
            <a:r>
              <a:rPr lang="en-US" dirty="0"/>
              <a:t>MERS </a:t>
            </a:r>
            <a:r>
              <a:rPr lang="fa-IR" dirty="0"/>
              <a:t>و </a:t>
            </a:r>
            <a:r>
              <a:rPr lang="fa-IR" dirty="0" smtClean="0"/>
              <a:t> </a:t>
            </a:r>
            <a:r>
              <a:rPr lang="en-US" dirty="0" smtClean="0"/>
              <a:t>SARS </a:t>
            </a:r>
            <a:r>
              <a:rPr lang="fa-IR" dirty="0" smtClean="0"/>
              <a:t> از </a:t>
            </a:r>
            <a:r>
              <a:rPr lang="fa-IR" dirty="0"/>
              <a:t>انواع ویروس کرونا هستند.</a:t>
            </a:r>
          </a:p>
          <a:p>
            <a:r>
              <a:rPr lang="fa-IR" dirty="0"/>
              <a:t>اما در اوایل ژانویه سال ۲۰۲۰، سازمان بهداشت جهانی نوع جدیدی را شناسایی کرد: ویروس کرونا جدید ۲۰۱۹ (۲۰۱۹-</a:t>
            </a:r>
            <a:r>
              <a:rPr lang="en-US" dirty="0" err="1" smtClean="0"/>
              <a:t>nCoV</a:t>
            </a:r>
            <a:r>
              <a:rPr lang="fa-IR" dirty="0" smtClean="0"/>
              <a:t>)</a:t>
            </a:r>
            <a:r>
              <a:rPr lang="en-US" dirty="0" smtClean="0"/>
              <a:t> </a:t>
            </a:r>
            <a:r>
              <a:rPr lang="fa-IR" dirty="0"/>
              <a:t>در چین. در اواخر ژانویه، ۳۰۰ مورد تأیید شده در چین وجود داشت و تعداد کشته شدگان در حال افزایش است. با وجود غربالگری در فرودگاه، یک مسافر اولین مورد ابتلا را به ایالات متحده آورده بود.</a:t>
            </a:r>
          </a:p>
          <a:p>
            <a:r>
              <a:rPr lang="fa-IR" dirty="0"/>
              <a:t>کرونا ویروس باعث ایجاد علائم عفونت تنفسی فوقانی مانند عفونت و پر صدایی بینی، سرفه و گلو درد می شود. شما می توانید این ویروس را با استراحت و داروهای بدون نسخه درمان کنید. این ویروس همچنین می تواند باعث عفونت گوش میانی در کودکان شود.</a:t>
            </a:r>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5</a:t>
            </a:fld>
            <a:endParaRPr lang="fa-IR"/>
          </a:p>
        </p:txBody>
      </p:sp>
    </p:spTree>
    <p:extLst>
      <p:ext uri="{BB962C8B-B14F-4D97-AF65-F5344CB8AC3E}">
        <p14:creationId xmlns:p14="http://schemas.microsoft.com/office/powerpoint/2010/main" val="1075433662"/>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0D5F-2AAE-4C9A-BD71-6DB0A4305E6D}"/>
              </a:ext>
            </a:extLst>
          </p:cNvPr>
          <p:cNvSpPr>
            <a:spLocks noGrp="1"/>
          </p:cNvSpPr>
          <p:nvPr>
            <p:ph type="title"/>
          </p:nvPr>
        </p:nvSpPr>
        <p:spPr/>
        <p:txBody>
          <a:bodyPr/>
          <a:lstStyle/>
          <a:p>
            <a:pPr algn="r"/>
            <a:r>
              <a:rPr lang="fa-IR" dirty="0"/>
              <a:t>دانشمندان فکر می‌کنند که این ویروس جدید هم از ابتدای ماه </a:t>
            </a:r>
            <a:r>
              <a:rPr lang="fa-IR" dirty="0" smtClean="0"/>
              <a:t>دسامبر2019 </a:t>
            </a:r>
            <a:r>
              <a:rPr lang="fa-IR" dirty="0"/>
              <a:t>توانایی انتقال به انسان‌ها را پیدا کرده است. </a:t>
            </a:r>
          </a:p>
        </p:txBody>
      </p:sp>
      <p:sp>
        <p:nvSpPr>
          <p:cNvPr id="3" name="Content Placeholder 2">
            <a:extLst>
              <a:ext uri="{FF2B5EF4-FFF2-40B4-BE49-F238E27FC236}">
                <a16:creationId xmlns:a16="http://schemas.microsoft.com/office/drawing/2014/main" id="{1E6C9C0E-332D-4D20-A910-F45005653B30}"/>
              </a:ext>
            </a:extLst>
          </p:cNvPr>
          <p:cNvSpPr>
            <a:spLocks noGrp="1"/>
          </p:cNvSpPr>
          <p:nvPr>
            <p:ph idx="1"/>
          </p:nvPr>
        </p:nvSpPr>
        <p:spPr/>
        <p:txBody>
          <a:bodyPr/>
          <a:lstStyle/>
          <a:p>
            <a:r>
              <a:rPr lang="fa-IR" dirty="0"/>
              <a:t>به نظر می‌رسد که ویروس در ابتدا در یک بازارچه‌ی غذاهای دریایی در شهر ووهان پیدا شده و سپس از آنجا به نقاط دیگر پخش شده است. اما یکی از آزمایش‌ها روی بیماری نشان می‌دهد که اولین فردی که به بیماری کرونا مبتلا شده، هیچ ارتباطی با بازارچه نداشته است. محققان هنوز در حال پیگیری منبع اصلی بیماری هستند.</a:t>
            </a:r>
          </a:p>
          <a:p>
            <a:r>
              <a:rPr lang="fa-IR" dirty="0"/>
              <a:t>نوع حیوانی که ویروس از آن به انسان منتقل شده نیز همچنان برای محققان روشن نیست. یک تیم تحقیقاتی در چین گزارشی منتشر کردند که طی آن گفته شده بود طبق کدهای ژنتیکی این ویروس ممکن است که بیماری از مار به انسان رسیده شده باشد. البته محققان درباره‌ی صحت این نتیجه‌گیری مطمئن نیستند. آزمایش‌های دیگری که روی ژنتیک ویروس جدید انجام شد نشان داد که توالی ژنتیکی این ویروس ۹۶ درصد با ویروس کرونا در خفاش‌ها یکسان است. ویروس سارس و مرس هر دو از خفاش به انسان منتقل شده‌اند.</a:t>
            </a:r>
          </a:p>
          <a:p>
            <a:endParaRPr lang="fa-IR" dirty="0"/>
          </a:p>
        </p:txBody>
      </p:sp>
      <p:sp>
        <p:nvSpPr>
          <p:cNvPr id="4" name="Slide Number Placeholder 3">
            <a:extLst>
              <a:ext uri="{FF2B5EF4-FFF2-40B4-BE49-F238E27FC236}">
                <a16:creationId xmlns:a16="http://schemas.microsoft.com/office/drawing/2014/main" id="{346EC153-5B00-4105-828B-8AAB0D82D103}"/>
              </a:ext>
            </a:extLst>
          </p:cNvPr>
          <p:cNvSpPr>
            <a:spLocks noGrp="1"/>
          </p:cNvSpPr>
          <p:nvPr>
            <p:ph type="sldNum" sz="quarter" idx="12"/>
          </p:nvPr>
        </p:nvSpPr>
        <p:spPr/>
        <p:txBody>
          <a:bodyPr/>
          <a:lstStyle/>
          <a:p>
            <a:fld id="{4D0F3DCE-0E84-483C-AC03-2AC3B96AE6D1}" type="slidenum">
              <a:rPr lang="fa-IR" smtClean="0"/>
              <a:t>6</a:t>
            </a:fld>
            <a:endParaRPr lang="fa-IR"/>
          </a:p>
        </p:txBody>
      </p:sp>
    </p:spTree>
    <p:extLst>
      <p:ext uri="{BB962C8B-B14F-4D97-AF65-F5344CB8AC3E}">
        <p14:creationId xmlns:p14="http://schemas.microsoft.com/office/powerpoint/2010/main" val="2897003408"/>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ویروس کرونا چیست ؟</a:t>
            </a:r>
            <a:br>
              <a:rPr lang="fa-IR" b="1" dirty="0"/>
            </a:br>
            <a:endParaRPr lang="en-US" dirty="0"/>
          </a:p>
        </p:txBody>
      </p:sp>
      <p:sp>
        <p:nvSpPr>
          <p:cNvPr id="3" name="Content Placeholder 2"/>
          <p:cNvSpPr>
            <a:spLocks noGrp="1"/>
          </p:cNvSpPr>
          <p:nvPr>
            <p:ph idx="1"/>
          </p:nvPr>
        </p:nvSpPr>
        <p:spPr/>
        <p:txBody>
          <a:bodyPr>
            <a:normAutofit lnSpcReduction="10000"/>
          </a:bodyPr>
          <a:lstStyle/>
          <a:p>
            <a:pPr algn="just"/>
            <a:r>
              <a:rPr lang="fa-IR" dirty="0"/>
              <a:t>ویروس کرونا برای اولین بار در دهه ۱۹۶۰ شناسایی شد اما ما دقیق نمی دانیم که آنها از کجا آمده اند. آنها نام خود را به دلیل شباهت به تاج (</a:t>
            </a:r>
            <a:r>
              <a:rPr lang="en-US" dirty="0" smtClean="0"/>
              <a:t>Crown</a:t>
            </a:r>
            <a:r>
              <a:rPr lang="fa-IR" dirty="0" smtClean="0"/>
              <a:t>)</a:t>
            </a:r>
            <a:r>
              <a:rPr lang="en-US" dirty="0" smtClean="0"/>
              <a:t> </a:t>
            </a:r>
            <a:r>
              <a:rPr lang="fa-IR" dirty="0"/>
              <a:t>دریافت کرده اند. بعضی اوقات، نه اغلب اوقات، کرونا ویروس می تواند هم حیوانات و هم انسان را آلوده کند.</a:t>
            </a:r>
          </a:p>
          <a:p>
            <a:pPr algn="just"/>
            <a:r>
              <a:rPr lang="fa-IR" dirty="0"/>
              <a:t>بیشتر انواع ویروس کرونا به همان شیوه ای انتقال پیدا می کنند که سایر ویروس های سرماخوردگی نیز شیوع پیدا می کنند: از طریق سرفه و عطسه افراد آلوده یا لمس دست یا صورت فرد آلوده یا لمس کردن مواردی مانند دستگیره هایی که افراد آلوده لمس کرده اند.</a:t>
            </a:r>
          </a:p>
          <a:p>
            <a:pPr algn="just"/>
            <a:r>
              <a:rPr lang="fa-IR" dirty="0"/>
              <a:t>تقریباً هر کس حداقل یک بار در زندگی خود به یک عفونت کرونا ویروسی مبتلا می شود که به احتمال زیاد در دوران خردسالی رخ می دهد. در ایالات متحده، ویروس کرونا بیشتر در پاییز و زمستان رایج است اما هر کسی می تواند در هر زمان با یک عفونت کرونا ویروس مواجه شود.</a:t>
            </a:r>
          </a:p>
          <a:p>
            <a:pPr algn="just"/>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7</a:t>
            </a:fld>
            <a:endParaRPr lang="fa-IR"/>
          </a:p>
        </p:txBody>
      </p:sp>
    </p:spTree>
    <p:extLst>
      <p:ext uri="{BB962C8B-B14F-4D97-AF65-F5344CB8AC3E}">
        <p14:creationId xmlns:p14="http://schemas.microsoft.com/office/powerpoint/2010/main" val="301871870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دوره نهفتگی بیماری ناشی از کرونای جدید، ۲ تا ۱۴ روز (به‌طورمعمول یک هفته) است.</a:t>
            </a:r>
            <a:endParaRPr lang="en-US" dirty="0"/>
          </a:p>
        </p:txBody>
      </p:sp>
      <p:sp>
        <p:nvSpPr>
          <p:cNvPr id="3" name="Content Placeholder 2"/>
          <p:cNvSpPr>
            <a:spLocks noGrp="1"/>
          </p:cNvSpPr>
          <p:nvPr>
            <p:ph idx="1"/>
          </p:nvPr>
        </p:nvSpPr>
        <p:spPr/>
        <p:txBody>
          <a:bodyPr/>
          <a:lstStyle/>
          <a:p>
            <a:r>
              <a:rPr lang="fa-IR" dirty="0"/>
              <a:t>دوره نهفتگی بیماری ناشی از کرونای جدید، ۲ تا ۱۴ روز (به‌طورمعمول یک هفته) است.</a:t>
            </a:r>
            <a:br>
              <a:rPr lang="fa-IR" dirty="0"/>
            </a:br>
            <a:r>
              <a:rPr lang="fa-IR" dirty="0"/>
              <a:t>بیماری اغلب با تب و سرفه و سایر علائم تنفسی بروز می کند. آبریزش بینی و عطسه کمتر از سایر ویروس های تنفسی بروز می کند. در موارد شدید بیماری تنگی نفس ایجاد می شود. تاکنون به طور متوسط ۴ روز تا بستری شدن بیماران طول کشیده است</a:t>
            </a:r>
            <a:r>
              <a:rPr lang="fa-IR" dirty="0" smtClean="0"/>
              <a:t>.</a:t>
            </a:r>
          </a:p>
          <a:p>
            <a:endParaRPr lang="fa-IR" dirty="0"/>
          </a:p>
          <a:p>
            <a:endParaRPr lang="en-US" dirty="0"/>
          </a:p>
        </p:txBody>
      </p:sp>
      <p:sp>
        <p:nvSpPr>
          <p:cNvPr id="4" name="Slide Number Placeholder 3"/>
          <p:cNvSpPr>
            <a:spLocks noGrp="1"/>
          </p:cNvSpPr>
          <p:nvPr>
            <p:ph type="sldNum" sz="quarter" idx="12"/>
          </p:nvPr>
        </p:nvSpPr>
        <p:spPr/>
        <p:txBody>
          <a:bodyPr/>
          <a:lstStyle/>
          <a:p>
            <a:fld id="{4D0F3DCE-0E84-483C-AC03-2AC3B96AE6D1}" type="slidenum">
              <a:rPr lang="fa-IR" smtClean="0"/>
              <a:t>8</a:t>
            </a:fld>
            <a:endParaRPr lang="fa-IR"/>
          </a:p>
        </p:txBody>
      </p:sp>
    </p:spTree>
    <p:extLst>
      <p:ext uri="{BB962C8B-B14F-4D97-AF65-F5344CB8AC3E}">
        <p14:creationId xmlns:p14="http://schemas.microsoft.com/office/powerpoint/2010/main" val="179150040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89" y="238557"/>
            <a:ext cx="9603275" cy="1049235"/>
          </a:xfrm>
        </p:spPr>
        <p:txBody>
          <a:bodyPr/>
          <a:lstStyle/>
          <a:p>
            <a:pPr algn="ctr"/>
            <a:r>
              <a:rPr lang="fa-IR" b="1" dirty="0"/>
              <a:t>علائم عفونت ویروس کرونا</a:t>
            </a:r>
            <a:br>
              <a:rPr lang="fa-IR" b="1" dirty="0"/>
            </a:br>
            <a:endParaRPr lang="en-US" dirty="0"/>
          </a:p>
        </p:txBody>
      </p:sp>
      <p:sp>
        <p:nvSpPr>
          <p:cNvPr id="3" name="Content Placeholder 2"/>
          <p:cNvSpPr>
            <a:spLocks noGrp="1"/>
          </p:cNvSpPr>
          <p:nvPr>
            <p:ph idx="1"/>
          </p:nvPr>
        </p:nvSpPr>
        <p:spPr>
          <a:xfrm>
            <a:off x="1451579" y="1057013"/>
            <a:ext cx="9603275" cy="5117283"/>
          </a:xfrm>
        </p:spPr>
        <p:txBody>
          <a:bodyPr>
            <a:normAutofit fontScale="92500" lnSpcReduction="10000"/>
          </a:bodyPr>
          <a:lstStyle/>
          <a:p>
            <a:r>
              <a:rPr lang="fa-IR" dirty="0"/>
              <a:t>اغلب علائم کرونا ویروس مانند هر عفونت تنفسی فوقانی دیگر شامل آبریزش بینی، سرفه، گلودرد و گاهی تب است. در بیشتر موارد، شما نمی دانید كه به کدام نوع ویروس مبتلا شده اید.</a:t>
            </a:r>
          </a:p>
          <a:p>
            <a:r>
              <a:rPr lang="fa-IR" dirty="0"/>
              <a:t>علائم معمول عبارتند از:</a:t>
            </a:r>
          </a:p>
          <a:p>
            <a:r>
              <a:rPr lang="fa-IR" dirty="0"/>
              <a:t>عطسه</a:t>
            </a:r>
          </a:p>
          <a:p>
            <a:r>
              <a:rPr lang="fa-IR" dirty="0"/>
              <a:t>آبریزش بینی</a:t>
            </a:r>
          </a:p>
          <a:p>
            <a:r>
              <a:rPr lang="fa-IR" dirty="0"/>
              <a:t>خستگی</a:t>
            </a:r>
          </a:p>
          <a:p>
            <a:r>
              <a:rPr lang="fa-IR" dirty="0"/>
              <a:t>سرفه</a:t>
            </a:r>
          </a:p>
          <a:p>
            <a:r>
              <a:rPr lang="fa-IR" dirty="0"/>
              <a:t>در موارد نادر، تب</a:t>
            </a:r>
          </a:p>
          <a:p>
            <a:r>
              <a:rPr lang="fa-IR" dirty="0"/>
              <a:t>گلو درد</a:t>
            </a:r>
          </a:p>
          <a:p>
            <a:r>
              <a:rPr lang="fa-IR" dirty="0"/>
              <a:t>تشدید آسم</a:t>
            </a:r>
          </a:p>
          <a:p>
            <a:r>
              <a:rPr lang="fa-IR" dirty="0"/>
              <a:t>شما می توانید تست های آزمایشگاهی از جمله کشت بینی و گلو و خون را انجام دهید تا بدانید که سرماخوردگی شما ناشی از کرونا ویروس است یا دلیل دیگری </a:t>
            </a:r>
            <a:r>
              <a:rPr lang="fa-IR" dirty="0" smtClean="0"/>
              <a:t>دارد</a:t>
            </a:r>
            <a:endParaRPr lang="fa-IR" dirty="0"/>
          </a:p>
        </p:txBody>
      </p:sp>
      <p:sp>
        <p:nvSpPr>
          <p:cNvPr id="4" name="Slide Number Placeholder 3"/>
          <p:cNvSpPr>
            <a:spLocks noGrp="1"/>
          </p:cNvSpPr>
          <p:nvPr>
            <p:ph type="sldNum" sz="quarter" idx="12"/>
          </p:nvPr>
        </p:nvSpPr>
        <p:spPr/>
        <p:txBody>
          <a:bodyPr/>
          <a:lstStyle/>
          <a:p>
            <a:fld id="{4D0F3DCE-0E84-483C-AC03-2AC3B96AE6D1}" type="slidenum">
              <a:rPr lang="fa-IR" smtClean="0"/>
              <a:t>9</a:t>
            </a:fld>
            <a:endParaRPr lang="fa-IR"/>
          </a:p>
        </p:txBody>
      </p:sp>
    </p:spTree>
    <p:extLst>
      <p:ext uri="{BB962C8B-B14F-4D97-AF65-F5344CB8AC3E}">
        <p14:creationId xmlns:p14="http://schemas.microsoft.com/office/powerpoint/2010/main" val="2842189083"/>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lick.wav"/>
          </p:stSnd>
        </p:sndAc>
      </p:transition>
    </mc:Choice>
    <mc:Fallback xmlns="">
      <p:transition spd="slow">
        <p:random/>
        <p:sndAc>
          <p:stSnd>
            <p:snd r:embed="rId3" name="click.wav"/>
          </p:stSnd>
        </p:sndAc>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Custom 1">
      <a:majorFont>
        <a:latin typeface="Gill Sans MT"/>
        <a:ea typeface=""/>
        <a:cs typeface="2  Titr"/>
      </a:majorFont>
      <a:minorFont>
        <a:latin typeface="Gill Sans MT"/>
        <a:ea typeface=""/>
        <a:cs typeface="2  Koodak"/>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180</TotalTime>
  <Words>1996</Words>
  <Application>Microsoft Office PowerPoint</Application>
  <PresentationFormat>Widescreen</PresentationFormat>
  <Paragraphs>109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2  Koodak</vt:lpstr>
      <vt:lpstr>2  Titr</vt:lpstr>
      <vt:lpstr>Arial</vt:lpstr>
      <vt:lpstr>Calibri</vt:lpstr>
      <vt:lpstr>Gill Sans MT</vt:lpstr>
      <vt:lpstr>Gallery</vt:lpstr>
      <vt:lpstr>PowerPoint Presentation</vt:lpstr>
      <vt:lpstr>بیماری کروناویروس   کشف نوع جدید (۲۰۱۹-nCoV)  در چین</vt:lpstr>
      <vt:lpstr>PowerPoint Presentation</vt:lpstr>
      <vt:lpstr>ویروس کرونا از کجا پیدا شد؟</vt:lpstr>
      <vt:lpstr>در آپریل ۲۰۱۴، اولین آمریکایی مبتلا به MERS در ایندیانا بستری شد و یک مورد دیگر نیز در فلوریدا گزارش شد. </vt:lpstr>
      <vt:lpstr>دانشمندان فکر می‌کنند که این ویروس جدید هم از ابتدای ماه دسامبر2019 توانایی انتقال به انسان‌ها را پیدا کرده است. </vt:lpstr>
      <vt:lpstr>ویروس کرونا چیست ؟ </vt:lpstr>
      <vt:lpstr>دوره نهفتگی بیماری ناشی از کرونای جدید، ۲ تا ۱۴ روز (به‌طورمعمول یک هفته) است.</vt:lpstr>
      <vt:lpstr>علائم عفونت ویروس کرونا </vt:lpstr>
      <vt:lpstr>PowerPoint Presentation</vt:lpstr>
      <vt:lpstr>ویروس کرونا تا چه اندازه خطرناک است؟ </vt:lpstr>
      <vt:lpstr>در صورتی که بیماری خیلی شدید نباشد (درصد کمی از افراد را بکشد) اما خیلی مسری باشد، باز هم اثرات مخربی خواهد داشت.  اگر ویروسی میلیون‌ها نفر را درگیر کند، حتی اگر درصد کمی از آن‌ها هم بمیرند، تعداد تلفات باز هم زیاد خواهد بود.</vt:lpstr>
      <vt:lpstr>سرعت پخش ویروس تا چه اندازه‌ است؟ </vt:lpstr>
      <vt:lpstr>مقامات چین اعلام کرده‌اند مواردی وجود داشته که افراد آلوده به ویروس حتی قبل از این که علائم بیماری را نشان دهند ویروس را به دیگران انتقال داده‌اند. </vt:lpstr>
      <vt:lpstr>پیشگیری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پیشگیری و درمان ویروس کرونا </vt:lpstr>
      <vt:lpstr>درمان کرونا</vt:lpstr>
      <vt:lpstr>PowerPoint Presentation</vt:lpstr>
      <vt:lpstr>تشخیص ابتلا به ویروس کرونا</vt:lpstr>
      <vt:lpstr>یکی از راههای تشخیص ویروس کرونا نمونه برداری از مخاط بینی و گلو و خون است</vt:lpstr>
      <vt:lpstr>چه کسانی بیشتر در معرض ابتلا به کرونا قرار دارند؟ </vt:lpstr>
      <vt:lpstr>PowerPoint Presentation</vt:lpstr>
      <vt:lpstr>PowerPoint Presentation</vt:lpstr>
      <vt:lpstr>هشیار باشید اما وحشت‌زده نه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20</cp:revision>
  <dcterms:created xsi:type="dcterms:W3CDTF">2018-06-02T14:54:47Z</dcterms:created>
  <dcterms:modified xsi:type="dcterms:W3CDTF">2020-02-27T05:39:07Z</dcterms:modified>
</cp:coreProperties>
</file>